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41" r:id="rId4"/>
    <p:sldMasterId id="2147483754" r:id="rId5"/>
  </p:sldMasterIdLst>
  <p:notesMasterIdLst>
    <p:notesMasterId r:id="rId20"/>
  </p:notesMasterIdLst>
  <p:sldIdLst>
    <p:sldId id="256" r:id="rId6"/>
    <p:sldId id="264" r:id="rId7"/>
    <p:sldId id="268" r:id="rId8"/>
    <p:sldId id="274" r:id="rId9"/>
    <p:sldId id="276" r:id="rId10"/>
    <p:sldId id="278" r:id="rId11"/>
    <p:sldId id="284" r:id="rId12"/>
    <p:sldId id="285" r:id="rId13"/>
    <p:sldId id="272" r:id="rId14"/>
    <p:sldId id="288" r:id="rId15"/>
    <p:sldId id="261" r:id="rId16"/>
    <p:sldId id="287" r:id="rId17"/>
    <p:sldId id="286" r:id="rId18"/>
    <p:sldId id="257" r:id="rId1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idogun, Tolu (NIH/NIDDK) [E]" initials="AT([" lastIdx="4" clrIdx="0">
    <p:extLst>
      <p:ext uri="{19B8F6BF-5375-455C-9EA6-DF929625EA0E}">
        <p15:presenceInfo xmlns:p15="http://schemas.microsoft.com/office/powerpoint/2012/main" userId="S::abidoguntm@nih.gov::3c863c59-d36d-4edb-8ea3-56b7fb3134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F6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54" autoAdjust="0"/>
    <p:restoredTop sz="97073" autoAdjust="0"/>
  </p:normalViewPr>
  <p:slideViewPr>
    <p:cSldViewPr>
      <p:cViewPr varScale="1">
        <p:scale>
          <a:sx n="76" d="100"/>
          <a:sy n="76" d="100"/>
        </p:scale>
        <p:origin x="74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r>
              <a:rPr lang="en-US" sz="2000" b="1" dirty="0">
                <a:solidFill>
                  <a:schemeClr val="accent1"/>
                </a:solidFill>
              </a:rPr>
              <a:t>Cohort</a:t>
            </a:r>
            <a:r>
              <a:rPr lang="en-US" sz="2000" b="1" baseline="0" dirty="0">
                <a:solidFill>
                  <a:schemeClr val="accent1"/>
                </a:solidFill>
              </a:rPr>
              <a:t> 2 (2019) N=12,367</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endParaRPr lang="en-US"/>
        </a:p>
      </c:txPr>
    </c:title>
    <c:autoTitleDeleted val="0"/>
    <c:plotArea>
      <c:layout>
        <c:manualLayout>
          <c:layoutTarget val="inner"/>
          <c:xMode val="edge"/>
          <c:yMode val="edge"/>
          <c:x val="0.45066338582677168"/>
          <c:y val="0.12463005110735549"/>
          <c:w val="0.48498950131233598"/>
          <c:h val="0.69377257392515135"/>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Sheet1!$A$2:$A$19</c:f>
              <c:strCache>
                <c:ptCount val="18"/>
                <c:pt idx="0">
                  <c:v>Started : 2019</c:v>
                </c:pt>
                <c:pt idx="2">
                  <c:v>Status: Recruiting</c:v>
                </c:pt>
                <c:pt idx="3">
                  <c:v>Active</c:v>
                </c:pt>
                <c:pt idx="4">
                  <c:v>Completed/ term</c:v>
                </c:pt>
                <c:pt idx="6">
                  <c:v>Randomized</c:v>
                </c:pt>
                <c:pt idx="7">
                  <c:v>Multicenter</c:v>
                </c:pt>
                <c:pt idx="8">
                  <c:v>Site in US </c:v>
                </c:pt>
                <c:pt idx="9">
                  <c:v>Drug or biol</c:v>
                </c:pt>
                <c:pt idx="11">
                  <c:v>Funder: Ind</c:v>
                </c:pt>
                <c:pt idx="12">
                  <c:v>NIH</c:v>
                </c:pt>
                <c:pt idx="13">
                  <c:v>Other</c:v>
                </c:pt>
                <c:pt idx="15">
                  <c:v>Enrollment:  1-50</c:v>
                </c:pt>
                <c:pt idx="16">
                  <c:v>51-100</c:v>
                </c:pt>
                <c:pt idx="17">
                  <c:v>&gt;100</c:v>
                </c:pt>
              </c:strCache>
            </c:strRef>
          </c:cat>
          <c:val>
            <c:numRef>
              <c:f>Sheet1!$B$2:$B$19</c:f>
              <c:numCache>
                <c:formatCode>General</c:formatCode>
                <c:ptCount val="18"/>
                <c:pt idx="0">
                  <c:v>100</c:v>
                </c:pt>
                <c:pt idx="2">
                  <c:v>89.12</c:v>
                </c:pt>
                <c:pt idx="3">
                  <c:v>4.63</c:v>
                </c:pt>
                <c:pt idx="4">
                  <c:v>6.35</c:v>
                </c:pt>
                <c:pt idx="6">
                  <c:v>63.93</c:v>
                </c:pt>
                <c:pt idx="7">
                  <c:v>26.74</c:v>
                </c:pt>
                <c:pt idx="8">
                  <c:v>46.21</c:v>
                </c:pt>
                <c:pt idx="9">
                  <c:v>47.21</c:v>
                </c:pt>
                <c:pt idx="11">
                  <c:v>31.22</c:v>
                </c:pt>
                <c:pt idx="12">
                  <c:v>7.69</c:v>
                </c:pt>
                <c:pt idx="13">
                  <c:v>61.09</c:v>
                </c:pt>
                <c:pt idx="15">
                  <c:v>42.87</c:v>
                </c:pt>
                <c:pt idx="16">
                  <c:v>23.62</c:v>
                </c:pt>
                <c:pt idx="17">
                  <c:v>33.51</c:v>
                </c:pt>
              </c:numCache>
            </c:numRef>
          </c:val>
          <c:extLst>
            <c:ext xmlns:c16="http://schemas.microsoft.com/office/drawing/2014/chart" uri="{C3380CC4-5D6E-409C-BE32-E72D297353CC}">
              <c16:uniqueId val="{00000000-3A07-4D6E-B34E-E0A682B6414D}"/>
            </c:ext>
          </c:extLst>
        </c:ser>
        <c:dLbls>
          <c:showLegendKey val="0"/>
          <c:showVal val="0"/>
          <c:showCatName val="0"/>
          <c:showSerName val="0"/>
          <c:showPercent val="0"/>
          <c:showBubbleSize val="0"/>
        </c:dLbls>
        <c:gapWidth val="182"/>
        <c:axId val="700610472"/>
        <c:axId val="700610800"/>
      </c:barChart>
      <c:catAx>
        <c:axId val="700610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700610800"/>
        <c:crosses val="autoZero"/>
        <c:auto val="1"/>
        <c:lblAlgn val="ctr"/>
        <c:lblOffset val="100"/>
        <c:noMultiLvlLbl val="0"/>
      </c:catAx>
      <c:valAx>
        <c:axId val="700610800"/>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dirty="0">
                    <a:solidFill>
                      <a:schemeClr val="accent1"/>
                    </a:solidFill>
                  </a:rPr>
                  <a:t>Percent</a:t>
                </a:r>
              </a:p>
            </c:rich>
          </c:tx>
          <c:layout>
            <c:manualLayout>
              <c:xMode val="edge"/>
              <c:yMode val="edge"/>
              <c:x val="0.63276202974628171"/>
              <c:y val="0.90591372488020783"/>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crossAx val="700610472"/>
        <c:crosses val="max"/>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r>
              <a:rPr lang="en-US" sz="2000" b="1" dirty="0">
                <a:solidFill>
                  <a:schemeClr val="accent1"/>
                </a:solidFill>
              </a:rPr>
              <a:t>Cohort</a:t>
            </a:r>
            <a:r>
              <a:rPr lang="en-US" sz="2000" b="1" baseline="0" dirty="0">
                <a:solidFill>
                  <a:schemeClr val="accent1"/>
                </a:solidFill>
              </a:rPr>
              <a:t> 2 (Started 2019)</a:t>
            </a:r>
            <a:endParaRPr lang="en-US" sz="2000" b="1" dirty="0">
              <a:solidFill>
                <a:schemeClr val="accent1"/>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endParaRPr lang="en-US"/>
        </a:p>
      </c:txPr>
    </c:title>
    <c:autoTitleDeleted val="0"/>
    <c:plotArea>
      <c:layout>
        <c:manualLayout>
          <c:layoutTarget val="inner"/>
          <c:xMode val="edge"/>
          <c:yMode val="edge"/>
          <c:x val="0.34361189521121183"/>
          <c:y val="0.11743338900819215"/>
          <c:w val="0.46116939119180811"/>
          <c:h val="0.71938837190805682"/>
        </c:manualLayout>
      </c:layout>
      <c:barChart>
        <c:barDir val="bar"/>
        <c:grouping val="clustered"/>
        <c:varyColors val="0"/>
        <c:ser>
          <c:idx val="0"/>
          <c:order val="0"/>
          <c:tx>
            <c:strRef>
              <c:f>Sheet1!$B$1</c:f>
              <c:strCache>
                <c:ptCount val="1"/>
                <c:pt idx="0">
                  <c:v>No</c:v>
                </c:pt>
              </c:strCache>
            </c:strRef>
          </c:tx>
          <c:spPr>
            <a:solidFill>
              <a:srgbClr val="FF0000"/>
            </a:solidFill>
            <a:ln>
              <a:noFill/>
            </a:ln>
            <a:effectLst/>
          </c:spPr>
          <c:invertIfNegative val="0"/>
          <c:cat>
            <c:strRef>
              <c:f>Sheet1!$A$10:$A$19</c:f>
              <c:strCache>
                <c:ptCount val="10"/>
                <c:pt idx="0">
                  <c:v>Funder: Industry (31%)</c:v>
                </c:pt>
                <c:pt idx="1">
                  <c:v>NIH (8%)</c:v>
                </c:pt>
                <c:pt idx="2">
                  <c:v>Other (61%)</c:v>
                </c:pt>
                <c:pt idx="4">
                  <c:v>Drug / biol: No (53%)</c:v>
                </c:pt>
                <c:pt idx="5">
                  <c:v>Yes  (47%)</c:v>
                </c:pt>
                <c:pt idx="7">
                  <c:v>Enrollment:  1-50 (43%)</c:v>
                </c:pt>
                <c:pt idx="8">
                  <c:v>51-100 (24%)</c:v>
                </c:pt>
                <c:pt idx="9">
                  <c:v>&gt;100 (34%)</c:v>
                </c:pt>
              </c:strCache>
            </c:strRef>
          </c:cat>
          <c:val>
            <c:numRef>
              <c:f>Sheet1!$B$10:$B$19</c:f>
              <c:numCache>
                <c:formatCode>General</c:formatCode>
                <c:ptCount val="10"/>
                <c:pt idx="0">
                  <c:v>64.040000000000006</c:v>
                </c:pt>
                <c:pt idx="1">
                  <c:v>57.63</c:v>
                </c:pt>
                <c:pt idx="2">
                  <c:v>71.44</c:v>
                </c:pt>
                <c:pt idx="4">
                  <c:v>72.739999999999995</c:v>
                </c:pt>
                <c:pt idx="5">
                  <c:v>62.82</c:v>
                </c:pt>
                <c:pt idx="7">
                  <c:v>73.91</c:v>
                </c:pt>
                <c:pt idx="8">
                  <c:v>67.7</c:v>
                </c:pt>
                <c:pt idx="9">
                  <c:v>61.58</c:v>
                </c:pt>
              </c:numCache>
            </c:numRef>
          </c:val>
          <c:extLst>
            <c:ext xmlns:c16="http://schemas.microsoft.com/office/drawing/2014/chart" uri="{C3380CC4-5D6E-409C-BE32-E72D297353CC}">
              <c16:uniqueId val="{00000000-1051-4777-9F88-3D746DDB7499}"/>
            </c:ext>
          </c:extLst>
        </c:ser>
        <c:ser>
          <c:idx val="1"/>
          <c:order val="1"/>
          <c:tx>
            <c:strRef>
              <c:f>Sheet1!$C$1</c:f>
              <c:strCache>
                <c:ptCount val="1"/>
                <c:pt idx="0">
                  <c:v>Undecided</c:v>
                </c:pt>
              </c:strCache>
            </c:strRef>
          </c:tx>
          <c:spPr>
            <a:solidFill>
              <a:srgbClr val="FFC000"/>
            </a:solidFill>
            <a:ln>
              <a:noFill/>
            </a:ln>
            <a:effectLst/>
          </c:spPr>
          <c:invertIfNegative val="0"/>
          <c:cat>
            <c:strRef>
              <c:f>Sheet1!$A$10:$A$19</c:f>
              <c:strCache>
                <c:ptCount val="10"/>
                <c:pt idx="0">
                  <c:v>Funder: Industry (31%)</c:v>
                </c:pt>
                <c:pt idx="1">
                  <c:v>NIH (8%)</c:v>
                </c:pt>
                <c:pt idx="2">
                  <c:v>Other (61%)</c:v>
                </c:pt>
                <c:pt idx="4">
                  <c:v>Drug / biol: No (53%)</c:v>
                </c:pt>
                <c:pt idx="5">
                  <c:v>Yes  (47%)</c:v>
                </c:pt>
                <c:pt idx="7">
                  <c:v>Enrollment:  1-50 (43%)</c:v>
                </c:pt>
                <c:pt idx="8">
                  <c:v>51-100 (24%)</c:v>
                </c:pt>
                <c:pt idx="9">
                  <c:v>&gt;100 (34%)</c:v>
                </c:pt>
              </c:strCache>
            </c:strRef>
          </c:cat>
          <c:val>
            <c:numRef>
              <c:f>Sheet1!$C$10:$C$19</c:f>
              <c:numCache>
                <c:formatCode>General</c:formatCode>
                <c:ptCount val="10"/>
                <c:pt idx="0">
                  <c:v>14.03</c:v>
                </c:pt>
                <c:pt idx="1">
                  <c:v>7.54</c:v>
                </c:pt>
                <c:pt idx="2">
                  <c:v>16.8</c:v>
                </c:pt>
                <c:pt idx="4">
                  <c:v>14.9</c:v>
                </c:pt>
                <c:pt idx="5">
                  <c:v>15.91</c:v>
                </c:pt>
                <c:pt idx="7">
                  <c:v>14.89</c:v>
                </c:pt>
                <c:pt idx="8">
                  <c:v>16.670000000000002</c:v>
                </c:pt>
                <c:pt idx="9">
                  <c:v>15.02</c:v>
                </c:pt>
              </c:numCache>
            </c:numRef>
          </c:val>
          <c:extLst>
            <c:ext xmlns:c16="http://schemas.microsoft.com/office/drawing/2014/chart" uri="{C3380CC4-5D6E-409C-BE32-E72D297353CC}">
              <c16:uniqueId val="{00000001-1051-4777-9F88-3D746DDB7499}"/>
            </c:ext>
          </c:extLst>
        </c:ser>
        <c:ser>
          <c:idx val="2"/>
          <c:order val="2"/>
          <c:tx>
            <c:strRef>
              <c:f>Sheet1!$D$1</c:f>
              <c:strCache>
                <c:ptCount val="1"/>
                <c:pt idx="0">
                  <c:v>Yes</c:v>
                </c:pt>
              </c:strCache>
            </c:strRef>
          </c:tx>
          <c:spPr>
            <a:solidFill>
              <a:srgbClr val="00B0F0"/>
            </a:solidFill>
            <a:ln>
              <a:noFill/>
            </a:ln>
            <a:effectLst/>
          </c:spPr>
          <c:invertIfNegative val="0"/>
          <c:cat>
            <c:strRef>
              <c:f>Sheet1!$A$10:$A$19</c:f>
              <c:strCache>
                <c:ptCount val="10"/>
                <c:pt idx="0">
                  <c:v>Funder: Industry (31%)</c:v>
                </c:pt>
                <c:pt idx="1">
                  <c:v>NIH (8%)</c:v>
                </c:pt>
                <c:pt idx="2">
                  <c:v>Other (61%)</c:v>
                </c:pt>
                <c:pt idx="4">
                  <c:v>Drug / biol: No (53%)</c:v>
                </c:pt>
                <c:pt idx="5">
                  <c:v>Yes  (47%)</c:v>
                </c:pt>
                <c:pt idx="7">
                  <c:v>Enrollment:  1-50 (43%)</c:v>
                </c:pt>
                <c:pt idx="8">
                  <c:v>51-100 (24%)</c:v>
                </c:pt>
                <c:pt idx="9">
                  <c:v>&gt;100 (34%)</c:v>
                </c:pt>
              </c:strCache>
            </c:strRef>
          </c:cat>
          <c:val>
            <c:numRef>
              <c:f>Sheet1!$D$10:$D$19</c:f>
              <c:numCache>
                <c:formatCode>General</c:formatCode>
                <c:ptCount val="10"/>
                <c:pt idx="0">
                  <c:v>21.93</c:v>
                </c:pt>
                <c:pt idx="1">
                  <c:v>34.85</c:v>
                </c:pt>
                <c:pt idx="2">
                  <c:v>11.76</c:v>
                </c:pt>
                <c:pt idx="4">
                  <c:v>12.36</c:v>
                </c:pt>
                <c:pt idx="5">
                  <c:v>21.27</c:v>
                </c:pt>
                <c:pt idx="7">
                  <c:v>11.2</c:v>
                </c:pt>
                <c:pt idx="8">
                  <c:v>15.63</c:v>
                </c:pt>
                <c:pt idx="9">
                  <c:v>23.39</c:v>
                </c:pt>
              </c:numCache>
            </c:numRef>
          </c:val>
          <c:extLst>
            <c:ext xmlns:c16="http://schemas.microsoft.com/office/drawing/2014/chart" uri="{C3380CC4-5D6E-409C-BE32-E72D297353CC}">
              <c16:uniqueId val="{00000002-1051-4777-9F88-3D746DDB7499}"/>
            </c:ext>
          </c:extLst>
        </c:ser>
        <c:dLbls>
          <c:showLegendKey val="0"/>
          <c:showVal val="0"/>
          <c:showCatName val="0"/>
          <c:showSerName val="0"/>
          <c:showPercent val="0"/>
          <c:showBubbleSize val="0"/>
        </c:dLbls>
        <c:gapWidth val="182"/>
        <c:overlap val="-15"/>
        <c:axId val="700610472"/>
        <c:axId val="700610800"/>
      </c:barChart>
      <c:catAx>
        <c:axId val="700610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700610800"/>
        <c:crosses val="autoZero"/>
        <c:auto val="1"/>
        <c:lblAlgn val="ctr"/>
        <c:lblOffset val="100"/>
        <c:noMultiLvlLbl val="0"/>
      </c:catAx>
      <c:valAx>
        <c:axId val="700610800"/>
        <c:scaling>
          <c:orientation val="minMax"/>
          <c:max val="8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700610472"/>
        <c:crosses val="max"/>
        <c:crossBetween val="between"/>
      </c:valAx>
      <c:spPr>
        <a:noFill/>
        <a:ln>
          <a:noFill/>
        </a:ln>
        <a:effectLst/>
      </c:spPr>
    </c:plotArea>
    <c:legend>
      <c:legendPos val="r"/>
      <c:layout>
        <c:manualLayout>
          <c:xMode val="edge"/>
          <c:yMode val="edge"/>
          <c:x val="0.32168498984796712"/>
          <c:y val="0.93689791616956974"/>
          <c:w val="0.47076784034071217"/>
          <c:h val="5.401972480712638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r>
              <a:rPr lang="en-US" sz="2000" b="1" dirty="0">
                <a:solidFill>
                  <a:schemeClr val="accent1"/>
                </a:solidFill>
              </a:rPr>
              <a:t>Cohort</a:t>
            </a:r>
            <a:r>
              <a:rPr lang="en-US" sz="2000" b="1" baseline="0" dirty="0">
                <a:solidFill>
                  <a:schemeClr val="accent1"/>
                </a:solidFill>
              </a:rPr>
              <a:t> 1 (Results) N=7,416</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endParaRPr lang="en-US"/>
        </a:p>
      </c:txPr>
    </c:title>
    <c:autoTitleDeleted val="0"/>
    <c:plotArea>
      <c:layout>
        <c:manualLayout>
          <c:layoutTarget val="inner"/>
          <c:xMode val="edge"/>
          <c:yMode val="edge"/>
          <c:x val="0.5185646933022261"/>
          <c:y val="0.12463005110735549"/>
          <c:w val="0.41708831534947016"/>
          <c:h val="0.6993846392469403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Sheet1!$A$2:$A$19</c:f>
              <c:strCache>
                <c:ptCount val="18"/>
                <c:pt idx="0">
                  <c:v>Started : 2015+</c:v>
                </c:pt>
                <c:pt idx="2">
                  <c:v>Status: Recruiting</c:v>
                </c:pt>
                <c:pt idx="3">
                  <c:v>Active</c:v>
                </c:pt>
                <c:pt idx="4">
                  <c:v>Completed/ term</c:v>
                </c:pt>
                <c:pt idx="6">
                  <c:v>Randomized</c:v>
                </c:pt>
                <c:pt idx="7">
                  <c:v>Multicenter</c:v>
                </c:pt>
                <c:pt idx="8">
                  <c:v>Site in US </c:v>
                </c:pt>
                <c:pt idx="9">
                  <c:v>Drug or biol</c:v>
                </c:pt>
                <c:pt idx="11">
                  <c:v>Funder: Ind</c:v>
                </c:pt>
                <c:pt idx="12">
                  <c:v>NIH</c:v>
                </c:pt>
                <c:pt idx="13">
                  <c:v>Other</c:v>
                </c:pt>
                <c:pt idx="15">
                  <c:v>Enrollment:  1-50</c:v>
                </c:pt>
                <c:pt idx="16">
                  <c:v>51-100</c:v>
                </c:pt>
                <c:pt idx="17">
                  <c:v>&gt;100</c:v>
                </c:pt>
              </c:strCache>
            </c:strRef>
          </c:cat>
          <c:val>
            <c:numRef>
              <c:f>Sheet1!$B$2:$B$19</c:f>
              <c:numCache>
                <c:formatCode>General</c:formatCode>
                <c:ptCount val="18"/>
                <c:pt idx="0">
                  <c:v>35.020000000000003</c:v>
                </c:pt>
                <c:pt idx="2">
                  <c:v>0.03</c:v>
                </c:pt>
                <c:pt idx="3">
                  <c:v>4.6100000000000003</c:v>
                </c:pt>
                <c:pt idx="4">
                  <c:v>85.36</c:v>
                </c:pt>
                <c:pt idx="6">
                  <c:v>64.95</c:v>
                </c:pt>
                <c:pt idx="7">
                  <c:v>52.9</c:v>
                </c:pt>
                <c:pt idx="8">
                  <c:v>79.88</c:v>
                </c:pt>
                <c:pt idx="9">
                  <c:v>73.91</c:v>
                </c:pt>
                <c:pt idx="11">
                  <c:v>55.19</c:v>
                </c:pt>
                <c:pt idx="12">
                  <c:v>13.04</c:v>
                </c:pt>
                <c:pt idx="13">
                  <c:v>31.77</c:v>
                </c:pt>
                <c:pt idx="15">
                  <c:v>44.88</c:v>
                </c:pt>
                <c:pt idx="16">
                  <c:v>17.14</c:v>
                </c:pt>
                <c:pt idx="17">
                  <c:v>37.99</c:v>
                </c:pt>
              </c:numCache>
            </c:numRef>
          </c:val>
          <c:extLst>
            <c:ext xmlns:c16="http://schemas.microsoft.com/office/drawing/2014/chart" uri="{C3380CC4-5D6E-409C-BE32-E72D297353CC}">
              <c16:uniqueId val="{00000000-C2E1-415C-BCCF-6179F2461E59}"/>
            </c:ext>
          </c:extLst>
        </c:ser>
        <c:dLbls>
          <c:showLegendKey val="0"/>
          <c:showVal val="0"/>
          <c:showCatName val="0"/>
          <c:showSerName val="0"/>
          <c:showPercent val="0"/>
          <c:showBubbleSize val="0"/>
        </c:dLbls>
        <c:gapWidth val="182"/>
        <c:axId val="700610472"/>
        <c:axId val="700610800"/>
      </c:barChart>
      <c:catAx>
        <c:axId val="700610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700610800"/>
        <c:crosses val="autoZero"/>
        <c:auto val="1"/>
        <c:lblAlgn val="ctr"/>
        <c:lblOffset val="100"/>
        <c:noMultiLvlLbl val="0"/>
      </c:catAx>
      <c:valAx>
        <c:axId val="700610800"/>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dirty="0">
                    <a:solidFill>
                      <a:schemeClr val="accent1"/>
                    </a:solidFill>
                  </a:rPr>
                  <a:t>Percent</a:t>
                </a:r>
              </a:p>
            </c:rich>
          </c:tx>
          <c:layout>
            <c:manualLayout>
              <c:xMode val="edge"/>
              <c:yMode val="edge"/>
              <c:x val="0.63276202974628171"/>
              <c:y val="0.90591372488020783"/>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crossAx val="700610472"/>
        <c:crosses val="max"/>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r>
              <a:rPr lang="en-US" sz="2000" b="1" dirty="0">
                <a:solidFill>
                  <a:schemeClr val="accent1"/>
                </a:solidFill>
              </a:rPr>
              <a:t>Cohort</a:t>
            </a:r>
            <a:r>
              <a:rPr lang="en-US" sz="2000" b="1" baseline="0" dirty="0">
                <a:solidFill>
                  <a:schemeClr val="accent1"/>
                </a:solidFill>
              </a:rPr>
              <a:t> 1 (Have results)</a:t>
            </a:r>
            <a:endParaRPr lang="en-US" sz="2000" b="1" dirty="0">
              <a:solidFill>
                <a:schemeClr val="accent1"/>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endParaRPr lang="en-US"/>
        </a:p>
      </c:txPr>
    </c:title>
    <c:autoTitleDeleted val="0"/>
    <c:plotArea>
      <c:layout>
        <c:manualLayout>
          <c:layoutTarget val="inner"/>
          <c:xMode val="edge"/>
          <c:yMode val="edge"/>
          <c:x val="0.50927068144259746"/>
          <c:y val="0.12463005110735549"/>
          <c:w val="0.42293623019344806"/>
          <c:h val="0.69377257392515135"/>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Sheet1!$A$2:$A$11</c:f>
              <c:strCache>
                <c:ptCount val="10"/>
                <c:pt idx="0">
                  <c:v>All studies: 7,416 (100%)</c:v>
                </c:pt>
                <c:pt idx="2">
                  <c:v>Randomized : No (35%) </c:v>
                </c:pt>
                <c:pt idx="3">
                  <c:v>Yes (65%)</c:v>
                </c:pt>
                <c:pt idx="5">
                  <c:v>Multicenter : No (47%)</c:v>
                </c:pt>
                <c:pt idx="6">
                  <c:v>Yes (53%)</c:v>
                </c:pt>
                <c:pt idx="8">
                  <c:v>Site in US: No (20%) </c:v>
                </c:pt>
                <c:pt idx="9">
                  <c:v>Yes (80%)</c:v>
                </c:pt>
              </c:strCache>
            </c:strRef>
          </c:cat>
          <c:val>
            <c:numRef>
              <c:f>Sheet1!$B$2:$B$11</c:f>
              <c:numCache>
                <c:formatCode>General</c:formatCode>
                <c:ptCount val="10"/>
                <c:pt idx="0">
                  <c:v>37.31</c:v>
                </c:pt>
                <c:pt idx="2">
                  <c:v>36.44</c:v>
                </c:pt>
                <c:pt idx="3">
                  <c:v>37.78</c:v>
                </c:pt>
                <c:pt idx="5">
                  <c:v>39.71</c:v>
                </c:pt>
                <c:pt idx="6">
                  <c:v>35.18</c:v>
                </c:pt>
                <c:pt idx="8">
                  <c:v>36.700000000000003</c:v>
                </c:pt>
                <c:pt idx="9">
                  <c:v>35.54</c:v>
                </c:pt>
              </c:numCache>
            </c:numRef>
          </c:val>
          <c:extLst>
            <c:ext xmlns:c16="http://schemas.microsoft.com/office/drawing/2014/chart" uri="{C3380CC4-5D6E-409C-BE32-E72D297353CC}">
              <c16:uniqueId val="{00000000-4241-4CBA-AA3C-E376361F5D8D}"/>
            </c:ext>
          </c:extLst>
        </c:ser>
        <c:dLbls>
          <c:showLegendKey val="0"/>
          <c:showVal val="0"/>
          <c:showCatName val="0"/>
          <c:showSerName val="0"/>
          <c:showPercent val="0"/>
          <c:showBubbleSize val="0"/>
        </c:dLbls>
        <c:gapWidth val="182"/>
        <c:axId val="700610472"/>
        <c:axId val="700610800"/>
      </c:barChart>
      <c:catAx>
        <c:axId val="700610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700610800"/>
        <c:crosses val="autoZero"/>
        <c:auto val="1"/>
        <c:lblAlgn val="ctr"/>
        <c:lblOffset val="100"/>
        <c:noMultiLvlLbl val="0"/>
      </c:catAx>
      <c:valAx>
        <c:axId val="700610800"/>
        <c:scaling>
          <c:orientation val="minMax"/>
          <c:max val="8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accent1"/>
                    </a:solidFill>
                    <a:latin typeface="+mn-lt"/>
                    <a:ea typeface="+mn-ea"/>
                    <a:cs typeface="+mn-cs"/>
                  </a:defRPr>
                </a:pPr>
                <a:r>
                  <a:rPr lang="en-US" sz="1600" dirty="0">
                    <a:solidFill>
                      <a:schemeClr val="accent1"/>
                    </a:solidFill>
                  </a:rPr>
                  <a:t>Percent</a:t>
                </a:r>
                <a:r>
                  <a:rPr lang="en-US" sz="1600" baseline="0" dirty="0">
                    <a:solidFill>
                      <a:schemeClr val="accent1"/>
                    </a:solidFill>
                  </a:rPr>
                  <a:t> with data</a:t>
                </a:r>
                <a:endParaRPr lang="en-US" sz="1600" dirty="0">
                  <a:solidFill>
                    <a:schemeClr val="accent1"/>
                  </a:solidFill>
                </a:endParaRPr>
              </a:p>
            </c:rich>
          </c:tx>
          <c:overlay val="0"/>
          <c:spPr>
            <a:noFill/>
            <a:ln>
              <a:noFill/>
            </a:ln>
            <a:effectLst/>
          </c:spPr>
          <c:txPr>
            <a:bodyPr rot="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700610472"/>
        <c:crosses val="max"/>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r>
              <a:rPr lang="en-US" sz="2000" b="1" dirty="0">
                <a:solidFill>
                  <a:schemeClr val="accent1"/>
                </a:solidFill>
              </a:rPr>
              <a:t>Cohort</a:t>
            </a:r>
            <a:r>
              <a:rPr lang="en-US" sz="2000" b="1" baseline="0" dirty="0">
                <a:solidFill>
                  <a:schemeClr val="accent1"/>
                </a:solidFill>
              </a:rPr>
              <a:t> 2 (Started 2019)</a:t>
            </a:r>
            <a:endParaRPr lang="en-US" sz="2000" b="1" dirty="0">
              <a:solidFill>
                <a:schemeClr val="accent1"/>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Sheet1!$A$2:$A$11</c:f>
              <c:strCache>
                <c:ptCount val="10"/>
                <c:pt idx="0">
                  <c:v>All studies: 12,367 (100%)</c:v>
                </c:pt>
                <c:pt idx="2">
                  <c:v>Randomized: No (36%) </c:v>
                </c:pt>
                <c:pt idx="3">
                  <c:v>Yes (64%)</c:v>
                </c:pt>
                <c:pt idx="5">
                  <c:v>Multicenter : No (73%)</c:v>
                </c:pt>
                <c:pt idx="6">
                  <c:v>Yes (27%)</c:v>
                </c:pt>
                <c:pt idx="8">
                  <c:v>Site in US: No (54%) </c:v>
                </c:pt>
                <c:pt idx="9">
                  <c:v>Yes (46%)</c:v>
                </c:pt>
              </c:strCache>
            </c:strRef>
          </c:cat>
          <c:val>
            <c:numRef>
              <c:f>Sheet1!$B$2:$B$11</c:f>
              <c:numCache>
                <c:formatCode>General</c:formatCode>
                <c:ptCount val="10"/>
                <c:pt idx="0">
                  <c:v>72.400000000000006</c:v>
                </c:pt>
                <c:pt idx="2">
                  <c:v>74.5</c:v>
                </c:pt>
                <c:pt idx="3">
                  <c:v>68.599999999999994</c:v>
                </c:pt>
                <c:pt idx="5">
                  <c:v>72.239999999999995</c:v>
                </c:pt>
                <c:pt idx="6">
                  <c:v>72.849999999999994</c:v>
                </c:pt>
                <c:pt idx="8">
                  <c:v>70.930000000000007</c:v>
                </c:pt>
                <c:pt idx="9">
                  <c:v>74.12</c:v>
                </c:pt>
              </c:numCache>
            </c:numRef>
          </c:val>
          <c:extLst>
            <c:ext xmlns:c16="http://schemas.microsoft.com/office/drawing/2014/chart" uri="{C3380CC4-5D6E-409C-BE32-E72D297353CC}">
              <c16:uniqueId val="{00000000-3A07-4D6E-B34E-E0A682B6414D}"/>
            </c:ext>
          </c:extLst>
        </c:ser>
        <c:dLbls>
          <c:showLegendKey val="0"/>
          <c:showVal val="0"/>
          <c:showCatName val="0"/>
          <c:showSerName val="0"/>
          <c:showPercent val="0"/>
          <c:showBubbleSize val="0"/>
        </c:dLbls>
        <c:gapWidth val="182"/>
        <c:axId val="700610472"/>
        <c:axId val="700610800"/>
      </c:barChart>
      <c:catAx>
        <c:axId val="700610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700610800"/>
        <c:crosses val="autoZero"/>
        <c:auto val="1"/>
        <c:lblAlgn val="ctr"/>
        <c:lblOffset val="100"/>
        <c:noMultiLvlLbl val="0"/>
      </c:catAx>
      <c:valAx>
        <c:axId val="700610800"/>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dirty="0">
                    <a:solidFill>
                      <a:schemeClr val="accent1"/>
                    </a:solidFill>
                  </a:rPr>
                  <a:t>Percent with data</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70061047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r>
              <a:rPr lang="en-US" sz="2000" b="1" dirty="0">
                <a:solidFill>
                  <a:schemeClr val="accent1"/>
                </a:solidFill>
              </a:rPr>
              <a:t>Cohort</a:t>
            </a:r>
            <a:r>
              <a:rPr lang="en-US" sz="2000" b="1" baseline="0" dirty="0">
                <a:solidFill>
                  <a:schemeClr val="accent1"/>
                </a:solidFill>
              </a:rPr>
              <a:t> 1 (Have results)</a:t>
            </a:r>
            <a:endParaRPr lang="en-US" sz="2000" b="1" dirty="0">
              <a:solidFill>
                <a:schemeClr val="accent1"/>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endParaRPr lang="en-US"/>
        </a:p>
      </c:txPr>
    </c:title>
    <c:autoTitleDeleted val="0"/>
    <c:plotArea>
      <c:layout>
        <c:manualLayout>
          <c:layoutTarget val="inner"/>
          <c:xMode val="edge"/>
          <c:yMode val="edge"/>
          <c:x val="0.50927068144259746"/>
          <c:y val="0.12463005110735549"/>
          <c:w val="0.42293623019344806"/>
          <c:h val="0.69377257392515135"/>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Sheet1!$A$10:$A$19</c:f>
              <c:strCache>
                <c:ptCount val="10"/>
                <c:pt idx="0">
                  <c:v>Funder: Industry (55%)</c:v>
                </c:pt>
                <c:pt idx="1">
                  <c:v>NIH (13%)</c:v>
                </c:pt>
                <c:pt idx="2">
                  <c:v>Other (32%)</c:v>
                </c:pt>
                <c:pt idx="4">
                  <c:v>Drug / biol: No (26%)</c:v>
                </c:pt>
                <c:pt idx="5">
                  <c:v>Yes (74%)</c:v>
                </c:pt>
                <c:pt idx="7">
                  <c:v>Enrollment:  1-50 (44%)</c:v>
                </c:pt>
                <c:pt idx="8">
                  <c:v>51-100 (17%)</c:v>
                </c:pt>
                <c:pt idx="9">
                  <c:v>&gt;100 (38%)</c:v>
                </c:pt>
              </c:strCache>
            </c:strRef>
          </c:cat>
          <c:val>
            <c:numRef>
              <c:f>Sheet1!$B$10:$B$19</c:f>
              <c:numCache>
                <c:formatCode>General</c:formatCode>
                <c:ptCount val="10"/>
                <c:pt idx="0">
                  <c:v>34.380000000000003</c:v>
                </c:pt>
                <c:pt idx="1">
                  <c:v>31.33</c:v>
                </c:pt>
                <c:pt idx="2">
                  <c:v>38.200000000000003</c:v>
                </c:pt>
                <c:pt idx="4">
                  <c:v>47.96</c:v>
                </c:pt>
                <c:pt idx="5">
                  <c:v>33.549999999999997</c:v>
                </c:pt>
                <c:pt idx="7">
                  <c:v>36.9</c:v>
                </c:pt>
                <c:pt idx="8">
                  <c:v>36.979999999999997</c:v>
                </c:pt>
                <c:pt idx="9">
                  <c:v>38.630000000000003</c:v>
                </c:pt>
              </c:numCache>
            </c:numRef>
          </c:val>
          <c:extLst>
            <c:ext xmlns:c16="http://schemas.microsoft.com/office/drawing/2014/chart" uri="{C3380CC4-5D6E-409C-BE32-E72D297353CC}">
              <c16:uniqueId val="{00000000-4241-4CBA-AA3C-E376361F5D8D}"/>
            </c:ext>
          </c:extLst>
        </c:ser>
        <c:dLbls>
          <c:showLegendKey val="0"/>
          <c:showVal val="0"/>
          <c:showCatName val="0"/>
          <c:showSerName val="0"/>
          <c:showPercent val="0"/>
          <c:showBubbleSize val="0"/>
        </c:dLbls>
        <c:gapWidth val="182"/>
        <c:axId val="700610472"/>
        <c:axId val="700610800"/>
      </c:barChart>
      <c:catAx>
        <c:axId val="700610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700610800"/>
        <c:crosses val="autoZero"/>
        <c:auto val="1"/>
        <c:lblAlgn val="ctr"/>
        <c:lblOffset val="100"/>
        <c:noMultiLvlLbl val="0"/>
      </c:catAx>
      <c:valAx>
        <c:axId val="700610800"/>
        <c:scaling>
          <c:orientation val="minMax"/>
          <c:max val="8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accent1"/>
                    </a:solidFill>
                    <a:latin typeface="+mn-lt"/>
                    <a:ea typeface="+mn-ea"/>
                    <a:cs typeface="+mn-cs"/>
                  </a:defRPr>
                </a:pPr>
                <a:r>
                  <a:rPr lang="en-US" sz="1600" dirty="0">
                    <a:solidFill>
                      <a:schemeClr val="accent1"/>
                    </a:solidFill>
                  </a:rPr>
                  <a:t>Percent</a:t>
                </a:r>
                <a:r>
                  <a:rPr lang="en-US" sz="1600" baseline="0" dirty="0">
                    <a:solidFill>
                      <a:schemeClr val="accent1"/>
                    </a:solidFill>
                  </a:rPr>
                  <a:t> with data</a:t>
                </a:r>
                <a:endParaRPr lang="en-US" sz="1600" dirty="0">
                  <a:solidFill>
                    <a:schemeClr val="accent1"/>
                  </a:solidFill>
                </a:endParaRPr>
              </a:p>
            </c:rich>
          </c:tx>
          <c:overlay val="0"/>
          <c:spPr>
            <a:noFill/>
            <a:ln>
              <a:noFill/>
            </a:ln>
            <a:effectLst/>
          </c:spPr>
          <c:txPr>
            <a:bodyPr rot="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700610472"/>
        <c:crosses val="max"/>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r>
              <a:rPr lang="en-US" sz="2000" b="1" dirty="0">
                <a:solidFill>
                  <a:schemeClr val="accent1"/>
                </a:solidFill>
              </a:rPr>
              <a:t>Cohort</a:t>
            </a:r>
            <a:r>
              <a:rPr lang="en-US" sz="2000" b="1" baseline="0" dirty="0">
                <a:solidFill>
                  <a:schemeClr val="accent1"/>
                </a:solidFill>
              </a:rPr>
              <a:t> 2 (Started 2019)</a:t>
            </a:r>
            <a:endParaRPr lang="en-US" sz="2000" b="1" dirty="0">
              <a:solidFill>
                <a:schemeClr val="accent1"/>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Sheet1!$A$10:$A$19</c:f>
              <c:strCache>
                <c:ptCount val="10"/>
                <c:pt idx="0">
                  <c:v>Funder: Industry (31%)</c:v>
                </c:pt>
                <c:pt idx="1">
                  <c:v>NIH (8%)</c:v>
                </c:pt>
                <c:pt idx="2">
                  <c:v>Other (61%)</c:v>
                </c:pt>
                <c:pt idx="4">
                  <c:v>Drug / biol: No (53%)</c:v>
                </c:pt>
                <c:pt idx="5">
                  <c:v>Yes  (47%)</c:v>
                </c:pt>
                <c:pt idx="7">
                  <c:v>Enrollment:  1-50 (43%)</c:v>
                </c:pt>
                <c:pt idx="8">
                  <c:v>51-100 (24%)</c:v>
                </c:pt>
                <c:pt idx="9">
                  <c:v>&gt;100 (34%)</c:v>
                </c:pt>
              </c:strCache>
            </c:strRef>
          </c:cat>
          <c:val>
            <c:numRef>
              <c:f>Sheet1!$B$10:$B$19</c:f>
              <c:numCache>
                <c:formatCode>General</c:formatCode>
                <c:ptCount val="10"/>
                <c:pt idx="0">
                  <c:v>72.39</c:v>
                </c:pt>
                <c:pt idx="1">
                  <c:v>58.57</c:v>
                </c:pt>
                <c:pt idx="2">
                  <c:v>74.150000000000006</c:v>
                </c:pt>
                <c:pt idx="4">
                  <c:v>75.37</c:v>
                </c:pt>
                <c:pt idx="5">
                  <c:v>69.09</c:v>
                </c:pt>
                <c:pt idx="7">
                  <c:v>71.94</c:v>
                </c:pt>
                <c:pt idx="8">
                  <c:v>72.06</c:v>
                </c:pt>
                <c:pt idx="9">
                  <c:v>73.239999999999995</c:v>
                </c:pt>
              </c:numCache>
            </c:numRef>
          </c:val>
          <c:extLst>
            <c:ext xmlns:c16="http://schemas.microsoft.com/office/drawing/2014/chart" uri="{C3380CC4-5D6E-409C-BE32-E72D297353CC}">
              <c16:uniqueId val="{00000000-3A07-4D6E-B34E-E0A682B6414D}"/>
            </c:ext>
          </c:extLst>
        </c:ser>
        <c:dLbls>
          <c:showLegendKey val="0"/>
          <c:showVal val="0"/>
          <c:showCatName val="0"/>
          <c:showSerName val="0"/>
          <c:showPercent val="0"/>
          <c:showBubbleSize val="0"/>
        </c:dLbls>
        <c:gapWidth val="182"/>
        <c:axId val="700610472"/>
        <c:axId val="700610800"/>
      </c:barChart>
      <c:catAx>
        <c:axId val="700610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700610800"/>
        <c:crosses val="autoZero"/>
        <c:auto val="1"/>
        <c:lblAlgn val="ctr"/>
        <c:lblOffset val="100"/>
        <c:noMultiLvlLbl val="0"/>
      </c:catAx>
      <c:valAx>
        <c:axId val="7006108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dirty="0">
                    <a:solidFill>
                      <a:schemeClr val="accent1"/>
                    </a:solidFill>
                  </a:rPr>
                  <a:t>Percent with data</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70061047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r>
              <a:rPr lang="en-US" sz="2000" b="1" dirty="0">
                <a:solidFill>
                  <a:schemeClr val="accent1"/>
                </a:solidFill>
              </a:rPr>
              <a:t>Cohort</a:t>
            </a:r>
            <a:r>
              <a:rPr lang="en-US" sz="2000" b="1" baseline="0" dirty="0">
                <a:solidFill>
                  <a:schemeClr val="accent1"/>
                </a:solidFill>
              </a:rPr>
              <a:t> 1 (Have results)</a:t>
            </a:r>
            <a:endParaRPr lang="en-US" sz="2000" b="1" dirty="0">
              <a:solidFill>
                <a:schemeClr val="accent1"/>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endParaRPr lang="en-US"/>
        </a:p>
      </c:txPr>
    </c:title>
    <c:autoTitleDeleted val="0"/>
    <c:plotArea>
      <c:layout>
        <c:manualLayout>
          <c:layoutTarget val="inner"/>
          <c:xMode val="edge"/>
          <c:yMode val="edge"/>
          <c:x val="0.49845937336067753"/>
          <c:y val="0.11646046789332594"/>
          <c:w val="0.45959340003647037"/>
          <c:h val="0.73711844852580655"/>
        </c:manualLayout>
      </c:layout>
      <c:barChart>
        <c:barDir val="bar"/>
        <c:grouping val="clustered"/>
        <c:varyColors val="0"/>
        <c:ser>
          <c:idx val="0"/>
          <c:order val="0"/>
          <c:tx>
            <c:strRef>
              <c:f>Sheet1!$B$1</c:f>
              <c:strCache>
                <c:ptCount val="1"/>
                <c:pt idx="0">
                  <c:v>No</c:v>
                </c:pt>
              </c:strCache>
            </c:strRef>
          </c:tx>
          <c:spPr>
            <a:solidFill>
              <a:srgbClr val="FF0000"/>
            </a:solidFill>
            <a:ln>
              <a:noFill/>
            </a:ln>
            <a:effectLst/>
          </c:spPr>
          <c:invertIfNegative val="0"/>
          <c:cat>
            <c:strRef>
              <c:f>Sheet1!$A$2:$A$11</c:f>
              <c:strCache>
                <c:ptCount val="10"/>
                <c:pt idx="0">
                  <c:v>All Studies: 2,767 (100%)</c:v>
                </c:pt>
                <c:pt idx="2">
                  <c:v>Randomized : No (35%) </c:v>
                </c:pt>
                <c:pt idx="3">
                  <c:v>Yes (65%)</c:v>
                </c:pt>
                <c:pt idx="5">
                  <c:v>Multicenter : No (50%)</c:v>
                </c:pt>
                <c:pt idx="6">
                  <c:v>Yes (50%)</c:v>
                </c:pt>
                <c:pt idx="8">
                  <c:v>Site in US: No (20%) </c:v>
                </c:pt>
                <c:pt idx="9">
                  <c:v>Yes (80%)</c:v>
                </c:pt>
              </c:strCache>
            </c:strRef>
          </c:cat>
          <c:val>
            <c:numRef>
              <c:f>Sheet1!$B$2:$B$11</c:f>
              <c:numCache>
                <c:formatCode>General</c:formatCode>
                <c:ptCount val="10"/>
                <c:pt idx="0">
                  <c:v>59.27</c:v>
                </c:pt>
                <c:pt idx="2">
                  <c:v>64.52</c:v>
                </c:pt>
                <c:pt idx="3">
                  <c:v>66.540000000000006</c:v>
                </c:pt>
                <c:pt idx="5">
                  <c:v>72.53</c:v>
                </c:pt>
                <c:pt idx="6">
                  <c:v>45.94</c:v>
                </c:pt>
                <c:pt idx="8">
                  <c:v>47.46</c:v>
                </c:pt>
                <c:pt idx="9">
                  <c:v>64.739999999999995</c:v>
                </c:pt>
              </c:numCache>
            </c:numRef>
          </c:val>
          <c:extLst>
            <c:ext xmlns:c16="http://schemas.microsoft.com/office/drawing/2014/chart" uri="{C3380CC4-5D6E-409C-BE32-E72D297353CC}">
              <c16:uniqueId val="{00000000-3B82-44E5-B088-F9984117186F}"/>
            </c:ext>
          </c:extLst>
        </c:ser>
        <c:ser>
          <c:idx val="1"/>
          <c:order val="1"/>
          <c:tx>
            <c:strRef>
              <c:f>Sheet1!$C$1</c:f>
              <c:strCache>
                <c:ptCount val="1"/>
                <c:pt idx="0">
                  <c:v>Undecided</c:v>
                </c:pt>
              </c:strCache>
            </c:strRef>
          </c:tx>
          <c:spPr>
            <a:solidFill>
              <a:srgbClr val="FFC000"/>
            </a:solidFill>
            <a:ln>
              <a:noFill/>
            </a:ln>
            <a:effectLst/>
          </c:spPr>
          <c:invertIfNegative val="0"/>
          <c:cat>
            <c:strRef>
              <c:f>Sheet1!$A$2:$A$11</c:f>
              <c:strCache>
                <c:ptCount val="10"/>
                <c:pt idx="0">
                  <c:v>All Studies: 2,767 (100%)</c:v>
                </c:pt>
                <c:pt idx="2">
                  <c:v>Randomized : No (35%) </c:v>
                </c:pt>
                <c:pt idx="3">
                  <c:v>Yes (65%)</c:v>
                </c:pt>
                <c:pt idx="5">
                  <c:v>Multicenter : No (50%)</c:v>
                </c:pt>
                <c:pt idx="6">
                  <c:v>Yes (50%)</c:v>
                </c:pt>
                <c:pt idx="8">
                  <c:v>Site in US: No (20%) </c:v>
                </c:pt>
                <c:pt idx="9">
                  <c:v>Yes (80%)</c:v>
                </c:pt>
              </c:strCache>
            </c:strRef>
          </c:cat>
          <c:val>
            <c:numRef>
              <c:f>Sheet1!$C$2:$C$11</c:f>
              <c:numCache>
                <c:formatCode>General</c:formatCode>
                <c:ptCount val="10"/>
                <c:pt idx="0">
                  <c:v>16.440000000000001</c:v>
                </c:pt>
                <c:pt idx="2">
                  <c:v>15.31</c:v>
                </c:pt>
                <c:pt idx="3">
                  <c:v>17.03</c:v>
                </c:pt>
                <c:pt idx="5">
                  <c:v>16.079999999999998</c:v>
                </c:pt>
                <c:pt idx="6">
                  <c:v>16.809999999999999</c:v>
                </c:pt>
                <c:pt idx="8">
                  <c:v>15.04</c:v>
                </c:pt>
                <c:pt idx="9">
                  <c:v>16.82</c:v>
                </c:pt>
              </c:numCache>
            </c:numRef>
          </c:val>
          <c:extLst>
            <c:ext xmlns:c16="http://schemas.microsoft.com/office/drawing/2014/chart" uri="{C3380CC4-5D6E-409C-BE32-E72D297353CC}">
              <c16:uniqueId val="{00000001-3B82-44E5-B088-F9984117186F}"/>
            </c:ext>
          </c:extLst>
        </c:ser>
        <c:ser>
          <c:idx val="2"/>
          <c:order val="2"/>
          <c:tx>
            <c:strRef>
              <c:f>Sheet1!$D$1</c:f>
              <c:strCache>
                <c:ptCount val="1"/>
                <c:pt idx="0">
                  <c:v>Yes</c:v>
                </c:pt>
              </c:strCache>
            </c:strRef>
          </c:tx>
          <c:spPr>
            <a:solidFill>
              <a:srgbClr val="00B0F0"/>
            </a:solidFill>
            <a:ln>
              <a:noFill/>
            </a:ln>
            <a:effectLst/>
          </c:spPr>
          <c:invertIfNegative val="0"/>
          <c:cat>
            <c:strRef>
              <c:f>Sheet1!$A$2:$A$11</c:f>
              <c:strCache>
                <c:ptCount val="10"/>
                <c:pt idx="0">
                  <c:v>All Studies: 2,767 (100%)</c:v>
                </c:pt>
                <c:pt idx="2">
                  <c:v>Randomized : No (35%) </c:v>
                </c:pt>
                <c:pt idx="3">
                  <c:v>Yes (65%)</c:v>
                </c:pt>
                <c:pt idx="5">
                  <c:v>Multicenter : No (50%)</c:v>
                </c:pt>
                <c:pt idx="6">
                  <c:v>Yes (50%)</c:v>
                </c:pt>
                <c:pt idx="8">
                  <c:v>Site in US: No (20%) </c:v>
                </c:pt>
                <c:pt idx="9">
                  <c:v>Yes (80%)</c:v>
                </c:pt>
              </c:strCache>
            </c:strRef>
          </c:cat>
          <c:val>
            <c:numRef>
              <c:f>Sheet1!$D$2:$D$11</c:f>
              <c:numCache>
                <c:formatCode>General</c:formatCode>
                <c:ptCount val="10"/>
                <c:pt idx="0">
                  <c:v>24.29</c:v>
                </c:pt>
                <c:pt idx="2">
                  <c:v>20.170000000000002</c:v>
                </c:pt>
                <c:pt idx="3">
                  <c:v>26.43</c:v>
                </c:pt>
                <c:pt idx="5">
                  <c:v>11.39</c:v>
                </c:pt>
                <c:pt idx="6">
                  <c:v>37.25</c:v>
                </c:pt>
                <c:pt idx="8">
                  <c:v>37.5</c:v>
                </c:pt>
                <c:pt idx="9">
                  <c:v>18.45</c:v>
                </c:pt>
              </c:numCache>
            </c:numRef>
          </c:val>
          <c:extLst>
            <c:ext xmlns:c16="http://schemas.microsoft.com/office/drawing/2014/chart" uri="{C3380CC4-5D6E-409C-BE32-E72D297353CC}">
              <c16:uniqueId val="{00000003-3B82-44E5-B088-F9984117186F}"/>
            </c:ext>
          </c:extLst>
        </c:ser>
        <c:dLbls>
          <c:showLegendKey val="0"/>
          <c:showVal val="0"/>
          <c:showCatName val="0"/>
          <c:showSerName val="0"/>
          <c:showPercent val="0"/>
          <c:showBubbleSize val="0"/>
        </c:dLbls>
        <c:gapWidth val="182"/>
        <c:overlap val="-15"/>
        <c:axId val="700610472"/>
        <c:axId val="700610800"/>
      </c:barChart>
      <c:catAx>
        <c:axId val="700610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700610800"/>
        <c:crosses val="autoZero"/>
        <c:auto val="1"/>
        <c:lblAlgn val="ctr"/>
        <c:lblOffset val="100"/>
        <c:noMultiLvlLbl val="0"/>
      </c:catAx>
      <c:valAx>
        <c:axId val="700610800"/>
        <c:scaling>
          <c:orientation val="minMax"/>
          <c:max val="8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700610472"/>
        <c:crosses val="max"/>
        <c:crossBetween val="between"/>
        <c:majorUnit val="20"/>
      </c:valAx>
      <c:spPr>
        <a:noFill/>
        <a:ln>
          <a:noFill/>
        </a:ln>
        <a:effectLst/>
      </c:spPr>
    </c:plotArea>
    <c:legend>
      <c:legendPos val="r"/>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26647936791587379"/>
          <c:y val="0.93202298576314324"/>
          <c:w val="0.57389610673665792"/>
          <c:h val="5.31150083512288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r>
              <a:rPr lang="en-US" sz="2000" b="1" dirty="0">
                <a:solidFill>
                  <a:schemeClr val="accent1"/>
                </a:solidFill>
              </a:rPr>
              <a:t>Cohort</a:t>
            </a:r>
            <a:r>
              <a:rPr lang="en-US" sz="2000" b="1" baseline="0" dirty="0">
                <a:solidFill>
                  <a:schemeClr val="accent1"/>
                </a:solidFill>
              </a:rPr>
              <a:t> 2 (Started 2019)</a:t>
            </a:r>
            <a:endParaRPr lang="en-US" sz="2000" b="1" dirty="0">
              <a:solidFill>
                <a:schemeClr val="accent1"/>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endParaRPr lang="en-US"/>
        </a:p>
      </c:txPr>
    </c:title>
    <c:autoTitleDeleted val="0"/>
    <c:plotArea>
      <c:layout>
        <c:manualLayout>
          <c:layoutTarget val="inner"/>
          <c:xMode val="edge"/>
          <c:yMode val="edge"/>
          <c:x val="0.34361189521121183"/>
          <c:y val="0.11743338900819215"/>
          <c:w val="0.51930161854768153"/>
          <c:h val="0.74562435377396019"/>
        </c:manualLayout>
      </c:layout>
      <c:barChart>
        <c:barDir val="bar"/>
        <c:grouping val="clustered"/>
        <c:varyColors val="0"/>
        <c:ser>
          <c:idx val="0"/>
          <c:order val="0"/>
          <c:tx>
            <c:strRef>
              <c:f>Sheet1!$B$1</c:f>
              <c:strCache>
                <c:ptCount val="1"/>
                <c:pt idx="0">
                  <c:v>No</c:v>
                </c:pt>
              </c:strCache>
            </c:strRef>
          </c:tx>
          <c:spPr>
            <a:solidFill>
              <a:srgbClr val="FF0000"/>
            </a:solidFill>
            <a:ln>
              <a:noFill/>
            </a:ln>
            <a:effectLst/>
          </c:spPr>
          <c:invertIfNegative val="0"/>
          <c:cat>
            <c:strRef>
              <c:f>Sheet1!$A$2:$A$11</c:f>
              <c:strCache>
                <c:ptCount val="10"/>
                <c:pt idx="0">
                  <c:v>All studies: 8,954 (100%)</c:v>
                </c:pt>
                <c:pt idx="2">
                  <c:v>Randomized: No (36%) </c:v>
                </c:pt>
                <c:pt idx="3">
                  <c:v>Yes (64%)</c:v>
                </c:pt>
                <c:pt idx="5">
                  <c:v>Multicenter : No (73%)</c:v>
                </c:pt>
                <c:pt idx="6">
                  <c:v>Yes (27%)</c:v>
                </c:pt>
                <c:pt idx="8">
                  <c:v>Site in US: No (54%) </c:v>
                </c:pt>
                <c:pt idx="9">
                  <c:v>Yes (46%)</c:v>
                </c:pt>
              </c:strCache>
            </c:strRef>
          </c:cat>
          <c:val>
            <c:numRef>
              <c:f>Sheet1!$B$2:$B$11</c:f>
              <c:numCache>
                <c:formatCode>General</c:formatCode>
                <c:ptCount val="10"/>
                <c:pt idx="0">
                  <c:v>68.27</c:v>
                </c:pt>
                <c:pt idx="2">
                  <c:v>70.5</c:v>
                </c:pt>
                <c:pt idx="3">
                  <c:v>67.11</c:v>
                </c:pt>
                <c:pt idx="5">
                  <c:v>71.61</c:v>
                </c:pt>
                <c:pt idx="6">
                  <c:v>59.19</c:v>
                </c:pt>
                <c:pt idx="8">
                  <c:v>67.209999999999994</c:v>
                </c:pt>
                <c:pt idx="9">
                  <c:v>69.45</c:v>
                </c:pt>
              </c:numCache>
            </c:numRef>
          </c:val>
          <c:extLst>
            <c:ext xmlns:c16="http://schemas.microsoft.com/office/drawing/2014/chart" uri="{C3380CC4-5D6E-409C-BE32-E72D297353CC}">
              <c16:uniqueId val="{00000000-1051-4777-9F88-3D746DDB7499}"/>
            </c:ext>
          </c:extLst>
        </c:ser>
        <c:ser>
          <c:idx val="1"/>
          <c:order val="1"/>
          <c:tx>
            <c:strRef>
              <c:f>Sheet1!$C$1</c:f>
              <c:strCache>
                <c:ptCount val="1"/>
                <c:pt idx="0">
                  <c:v>Undecided</c:v>
                </c:pt>
              </c:strCache>
            </c:strRef>
          </c:tx>
          <c:spPr>
            <a:solidFill>
              <a:srgbClr val="FFC000"/>
            </a:solidFill>
            <a:ln>
              <a:noFill/>
            </a:ln>
            <a:effectLst/>
          </c:spPr>
          <c:invertIfNegative val="0"/>
          <c:cat>
            <c:strRef>
              <c:f>Sheet1!$A$2:$A$11</c:f>
              <c:strCache>
                <c:ptCount val="10"/>
                <c:pt idx="0">
                  <c:v>All studies: 8,954 (100%)</c:v>
                </c:pt>
                <c:pt idx="2">
                  <c:v>Randomized: No (36%) </c:v>
                </c:pt>
                <c:pt idx="3">
                  <c:v>Yes (64%)</c:v>
                </c:pt>
                <c:pt idx="5">
                  <c:v>Multicenter : No (73%)</c:v>
                </c:pt>
                <c:pt idx="6">
                  <c:v>Yes (27%)</c:v>
                </c:pt>
                <c:pt idx="8">
                  <c:v>Site in US: No (54%) </c:v>
                </c:pt>
                <c:pt idx="9">
                  <c:v>Yes (46%)</c:v>
                </c:pt>
              </c:strCache>
            </c:strRef>
          </c:cat>
          <c:val>
            <c:numRef>
              <c:f>Sheet1!$C$2:$C$11</c:f>
              <c:numCache>
                <c:formatCode>General</c:formatCode>
                <c:ptCount val="10"/>
                <c:pt idx="0">
                  <c:v>15.36</c:v>
                </c:pt>
                <c:pt idx="2">
                  <c:v>14.54</c:v>
                </c:pt>
                <c:pt idx="3">
                  <c:v>15.78</c:v>
                </c:pt>
                <c:pt idx="5">
                  <c:v>16.03</c:v>
                </c:pt>
                <c:pt idx="6">
                  <c:v>13.53</c:v>
                </c:pt>
                <c:pt idx="8">
                  <c:v>19.97</c:v>
                </c:pt>
                <c:pt idx="9">
                  <c:v>10.220000000000001</c:v>
                </c:pt>
              </c:numCache>
            </c:numRef>
          </c:val>
          <c:extLst>
            <c:ext xmlns:c16="http://schemas.microsoft.com/office/drawing/2014/chart" uri="{C3380CC4-5D6E-409C-BE32-E72D297353CC}">
              <c16:uniqueId val="{00000001-1051-4777-9F88-3D746DDB7499}"/>
            </c:ext>
          </c:extLst>
        </c:ser>
        <c:ser>
          <c:idx val="2"/>
          <c:order val="2"/>
          <c:tx>
            <c:strRef>
              <c:f>Sheet1!$D$1</c:f>
              <c:strCache>
                <c:ptCount val="1"/>
                <c:pt idx="0">
                  <c:v>Yes</c:v>
                </c:pt>
              </c:strCache>
            </c:strRef>
          </c:tx>
          <c:spPr>
            <a:solidFill>
              <a:srgbClr val="00B0F0"/>
            </a:solidFill>
            <a:ln>
              <a:noFill/>
            </a:ln>
            <a:effectLst/>
          </c:spPr>
          <c:invertIfNegative val="0"/>
          <c:cat>
            <c:strRef>
              <c:f>Sheet1!$A$2:$A$11</c:f>
              <c:strCache>
                <c:ptCount val="10"/>
                <c:pt idx="0">
                  <c:v>All studies: 8,954 (100%)</c:v>
                </c:pt>
                <c:pt idx="2">
                  <c:v>Randomized: No (36%) </c:v>
                </c:pt>
                <c:pt idx="3">
                  <c:v>Yes (64%)</c:v>
                </c:pt>
                <c:pt idx="5">
                  <c:v>Multicenter : No (73%)</c:v>
                </c:pt>
                <c:pt idx="6">
                  <c:v>Yes (27%)</c:v>
                </c:pt>
                <c:pt idx="8">
                  <c:v>Site in US: No (54%) </c:v>
                </c:pt>
                <c:pt idx="9">
                  <c:v>Yes (46%)</c:v>
                </c:pt>
              </c:strCache>
            </c:strRef>
          </c:cat>
          <c:val>
            <c:numRef>
              <c:f>Sheet1!$D$2:$D$11</c:f>
              <c:numCache>
                <c:formatCode>General</c:formatCode>
                <c:ptCount val="10"/>
                <c:pt idx="0">
                  <c:v>16.37</c:v>
                </c:pt>
                <c:pt idx="2">
                  <c:v>14.96</c:v>
                </c:pt>
                <c:pt idx="3">
                  <c:v>17.11</c:v>
                </c:pt>
                <c:pt idx="5">
                  <c:v>12.36</c:v>
                </c:pt>
                <c:pt idx="6">
                  <c:v>27.27</c:v>
                </c:pt>
                <c:pt idx="8">
                  <c:v>12.82</c:v>
                </c:pt>
                <c:pt idx="9">
                  <c:v>20.329999999999998</c:v>
                </c:pt>
              </c:numCache>
            </c:numRef>
          </c:val>
          <c:extLst>
            <c:ext xmlns:c16="http://schemas.microsoft.com/office/drawing/2014/chart" uri="{C3380CC4-5D6E-409C-BE32-E72D297353CC}">
              <c16:uniqueId val="{00000002-1051-4777-9F88-3D746DDB7499}"/>
            </c:ext>
          </c:extLst>
        </c:ser>
        <c:dLbls>
          <c:showLegendKey val="0"/>
          <c:showVal val="0"/>
          <c:showCatName val="0"/>
          <c:showSerName val="0"/>
          <c:showPercent val="0"/>
          <c:showBubbleSize val="0"/>
        </c:dLbls>
        <c:gapWidth val="182"/>
        <c:overlap val="-15"/>
        <c:axId val="700610472"/>
        <c:axId val="700610800"/>
      </c:barChart>
      <c:catAx>
        <c:axId val="700610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700610800"/>
        <c:crosses val="autoZero"/>
        <c:auto val="1"/>
        <c:lblAlgn val="ctr"/>
        <c:lblOffset val="100"/>
        <c:noMultiLvlLbl val="0"/>
      </c:catAx>
      <c:valAx>
        <c:axId val="700610800"/>
        <c:scaling>
          <c:orientation val="minMax"/>
          <c:max val="8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700610472"/>
        <c:crosses val="max"/>
        <c:crossBetween val="between"/>
      </c:valAx>
      <c:spPr>
        <a:noFill/>
        <a:ln>
          <a:noFill/>
        </a:ln>
        <a:effectLst/>
      </c:spPr>
    </c:plotArea>
    <c:legend>
      <c:legendPos val="r"/>
      <c:layout>
        <c:manualLayout>
          <c:xMode val="edge"/>
          <c:yMode val="edge"/>
          <c:x val="0.32168498984796712"/>
          <c:y val="0.93689791616956974"/>
          <c:w val="0.47076784034071217"/>
          <c:h val="5.401972480712638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r>
              <a:rPr lang="en-US" sz="2000" b="1" dirty="0">
                <a:solidFill>
                  <a:schemeClr val="accent1"/>
                </a:solidFill>
              </a:rPr>
              <a:t>Cohort</a:t>
            </a:r>
            <a:r>
              <a:rPr lang="en-US" sz="2000" b="1" baseline="0" dirty="0">
                <a:solidFill>
                  <a:schemeClr val="accent1"/>
                </a:solidFill>
              </a:rPr>
              <a:t> 1 (Have results)</a:t>
            </a:r>
            <a:endParaRPr lang="en-US" sz="2000" b="1" dirty="0">
              <a:solidFill>
                <a:schemeClr val="accent1"/>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endParaRPr lang="en-US"/>
        </a:p>
      </c:txPr>
    </c:title>
    <c:autoTitleDeleted val="0"/>
    <c:plotArea>
      <c:layout>
        <c:manualLayout>
          <c:layoutTarget val="inner"/>
          <c:xMode val="edge"/>
          <c:yMode val="edge"/>
          <c:x val="0.49845937336067753"/>
          <c:y val="0.11646046789332594"/>
          <c:w val="0.45959340003647037"/>
          <c:h val="0.70077893243507949"/>
        </c:manualLayout>
      </c:layout>
      <c:barChart>
        <c:barDir val="bar"/>
        <c:grouping val="clustered"/>
        <c:varyColors val="0"/>
        <c:ser>
          <c:idx val="0"/>
          <c:order val="0"/>
          <c:tx>
            <c:strRef>
              <c:f>Sheet1!$B$1</c:f>
              <c:strCache>
                <c:ptCount val="1"/>
                <c:pt idx="0">
                  <c:v>No</c:v>
                </c:pt>
              </c:strCache>
            </c:strRef>
          </c:tx>
          <c:spPr>
            <a:solidFill>
              <a:srgbClr val="FF0000"/>
            </a:solidFill>
            <a:ln>
              <a:noFill/>
            </a:ln>
            <a:effectLst/>
          </c:spPr>
          <c:invertIfNegative val="0"/>
          <c:cat>
            <c:strRef>
              <c:f>Sheet1!$A$10:$A$19</c:f>
              <c:strCache>
                <c:ptCount val="10"/>
                <c:pt idx="0">
                  <c:v>Funder: Industry (55%)</c:v>
                </c:pt>
                <c:pt idx="1">
                  <c:v>NIH (13%)</c:v>
                </c:pt>
                <c:pt idx="2">
                  <c:v>Other (32%)</c:v>
                </c:pt>
                <c:pt idx="4">
                  <c:v>Drug / biol: No (26%)</c:v>
                </c:pt>
                <c:pt idx="5">
                  <c:v>Yes (74%)</c:v>
                </c:pt>
                <c:pt idx="7">
                  <c:v>Enrollment:  1-50 (44%)</c:v>
                </c:pt>
                <c:pt idx="8">
                  <c:v>51-100 (17%)</c:v>
                </c:pt>
                <c:pt idx="9">
                  <c:v>&gt;100 (38%)</c:v>
                </c:pt>
              </c:strCache>
            </c:strRef>
          </c:cat>
          <c:val>
            <c:numRef>
              <c:f>Sheet1!$B$10:$B$19</c:f>
              <c:numCache>
                <c:formatCode>General</c:formatCode>
                <c:ptCount val="10"/>
                <c:pt idx="0">
                  <c:v>47.26</c:v>
                </c:pt>
                <c:pt idx="1">
                  <c:v>62.05</c:v>
                </c:pt>
                <c:pt idx="2">
                  <c:v>74.459999999999994</c:v>
                </c:pt>
                <c:pt idx="4">
                  <c:v>74.03</c:v>
                </c:pt>
                <c:pt idx="5">
                  <c:v>51.82</c:v>
                </c:pt>
                <c:pt idx="7">
                  <c:v>68.97</c:v>
                </c:pt>
                <c:pt idx="8">
                  <c:v>64.89</c:v>
                </c:pt>
                <c:pt idx="9">
                  <c:v>45.65</c:v>
                </c:pt>
              </c:numCache>
            </c:numRef>
          </c:val>
          <c:extLst>
            <c:ext xmlns:c16="http://schemas.microsoft.com/office/drawing/2014/chart" uri="{C3380CC4-5D6E-409C-BE32-E72D297353CC}">
              <c16:uniqueId val="{00000000-3B82-44E5-B088-F9984117186F}"/>
            </c:ext>
          </c:extLst>
        </c:ser>
        <c:ser>
          <c:idx val="1"/>
          <c:order val="1"/>
          <c:tx>
            <c:strRef>
              <c:f>Sheet1!$C$1</c:f>
              <c:strCache>
                <c:ptCount val="1"/>
                <c:pt idx="0">
                  <c:v>Undecided</c:v>
                </c:pt>
              </c:strCache>
            </c:strRef>
          </c:tx>
          <c:spPr>
            <a:solidFill>
              <a:srgbClr val="FFC000"/>
            </a:solidFill>
            <a:ln>
              <a:noFill/>
            </a:ln>
            <a:effectLst/>
          </c:spPr>
          <c:invertIfNegative val="0"/>
          <c:cat>
            <c:strRef>
              <c:f>Sheet1!$A$10:$A$19</c:f>
              <c:strCache>
                <c:ptCount val="10"/>
                <c:pt idx="0">
                  <c:v>Funder: Industry (55%)</c:v>
                </c:pt>
                <c:pt idx="1">
                  <c:v>NIH (13%)</c:v>
                </c:pt>
                <c:pt idx="2">
                  <c:v>Other (32%)</c:v>
                </c:pt>
                <c:pt idx="4">
                  <c:v>Drug / biol: No (26%)</c:v>
                </c:pt>
                <c:pt idx="5">
                  <c:v>Yes (74%)</c:v>
                </c:pt>
                <c:pt idx="7">
                  <c:v>Enrollment:  1-50 (44%)</c:v>
                </c:pt>
                <c:pt idx="8">
                  <c:v>51-100 (17%)</c:v>
                </c:pt>
                <c:pt idx="9">
                  <c:v>&gt;100 (38%)</c:v>
                </c:pt>
              </c:strCache>
            </c:strRef>
          </c:cat>
          <c:val>
            <c:numRef>
              <c:f>Sheet1!$C$10:$C$19</c:f>
              <c:numCache>
                <c:formatCode>General</c:formatCode>
                <c:ptCount val="10"/>
                <c:pt idx="0">
                  <c:v>15.78</c:v>
                </c:pt>
                <c:pt idx="1">
                  <c:v>17.16</c:v>
                </c:pt>
                <c:pt idx="2">
                  <c:v>17.12</c:v>
                </c:pt>
                <c:pt idx="4">
                  <c:v>15.63</c:v>
                </c:pt>
                <c:pt idx="5">
                  <c:v>16.86</c:v>
                </c:pt>
                <c:pt idx="7">
                  <c:v>15.55</c:v>
                </c:pt>
                <c:pt idx="8">
                  <c:v>18.3</c:v>
                </c:pt>
                <c:pt idx="9">
                  <c:v>16.649999999999999</c:v>
                </c:pt>
              </c:numCache>
            </c:numRef>
          </c:val>
          <c:extLst>
            <c:ext xmlns:c16="http://schemas.microsoft.com/office/drawing/2014/chart" uri="{C3380CC4-5D6E-409C-BE32-E72D297353CC}">
              <c16:uniqueId val="{00000001-3B82-44E5-B088-F9984117186F}"/>
            </c:ext>
          </c:extLst>
        </c:ser>
        <c:ser>
          <c:idx val="2"/>
          <c:order val="2"/>
          <c:tx>
            <c:strRef>
              <c:f>Sheet1!$D$1</c:f>
              <c:strCache>
                <c:ptCount val="1"/>
                <c:pt idx="0">
                  <c:v>Yes</c:v>
                </c:pt>
              </c:strCache>
            </c:strRef>
          </c:tx>
          <c:spPr>
            <a:solidFill>
              <a:srgbClr val="00B0F0"/>
            </a:solidFill>
            <a:ln>
              <a:noFill/>
            </a:ln>
            <a:effectLst/>
          </c:spPr>
          <c:invertIfNegative val="0"/>
          <c:cat>
            <c:strRef>
              <c:f>Sheet1!$A$10:$A$19</c:f>
              <c:strCache>
                <c:ptCount val="10"/>
                <c:pt idx="0">
                  <c:v>Funder: Industry (55%)</c:v>
                </c:pt>
                <c:pt idx="1">
                  <c:v>NIH (13%)</c:v>
                </c:pt>
                <c:pt idx="2">
                  <c:v>Other (32%)</c:v>
                </c:pt>
                <c:pt idx="4">
                  <c:v>Drug / biol: No (26%)</c:v>
                </c:pt>
                <c:pt idx="5">
                  <c:v>Yes (74%)</c:v>
                </c:pt>
                <c:pt idx="7">
                  <c:v>Enrollment:  1-50 (44%)</c:v>
                </c:pt>
                <c:pt idx="8">
                  <c:v>51-100 (17%)</c:v>
                </c:pt>
                <c:pt idx="9">
                  <c:v>&gt;100 (38%)</c:v>
                </c:pt>
              </c:strCache>
            </c:strRef>
          </c:cat>
          <c:val>
            <c:numRef>
              <c:f>Sheet1!$D$10:$D$19</c:f>
              <c:numCache>
                <c:formatCode>General</c:formatCode>
                <c:ptCount val="10"/>
                <c:pt idx="0">
                  <c:v>36.96</c:v>
                </c:pt>
                <c:pt idx="1">
                  <c:v>20.79</c:v>
                </c:pt>
                <c:pt idx="2">
                  <c:v>8.42</c:v>
                </c:pt>
                <c:pt idx="4">
                  <c:v>10.34</c:v>
                </c:pt>
                <c:pt idx="5">
                  <c:v>31.32</c:v>
                </c:pt>
                <c:pt idx="7">
                  <c:v>15.47</c:v>
                </c:pt>
                <c:pt idx="8">
                  <c:v>16.809999999999999</c:v>
                </c:pt>
                <c:pt idx="9">
                  <c:v>37.700000000000003</c:v>
                </c:pt>
              </c:numCache>
            </c:numRef>
          </c:val>
          <c:extLst>
            <c:ext xmlns:c16="http://schemas.microsoft.com/office/drawing/2014/chart" uri="{C3380CC4-5D6E-409C-BE32-E72D297353CC}">
              <c16:uniqueId val="{00000003-3B82-44E5-B088-F9984117186F}"/>
            </c:ext>
          </c:extLst>
        </c:ser>
        <c:dLbls>
          <c:showLegendKey val="0"/>
          <c:showVal val="0"/>
          <c:showCatName val="0"/>
          <c:showSerName val="0"/>
          <c:showPercent val="0"/>
          <c:showBubbleSize val="0"/>
        </c:dLbls>
        <c:gapWidth val="182"/>
        <c:overlap val="-15"/>
        <c:axId val="700610472"/>
        <c:axId val="700610800"/>
      </c:barChart>
      <c:catAx>
        <c:axId val="700610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700610800"/>
        <c:crosses val="autoZero"/>
        <c:auto val="1"/>
        <c:lblAlgn val="ctr"/>
        <c:lblOffset val="100"/>
        <c:noMultiLvlLbl val="0"/>
      </c:catAx>
      <c:valAx>
        <c:axId val="700610800"/>
        <c:scaling>
          <c:orientation val="minMax"/>
          <c:max val="8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700610472"/>
        <c:crosses val="max"/>
        <c:crossBetween val="between"/>
        <c:majorUnit val="20"/>
      </c:valAx>
      <c:spPr>
        <a:noFill/>
        <a:ln>
          <a:noFill/>
        </a:ln>
        <a:effectLst/>
      </c:spPr>
    </c:plotArea>
    <c:legend>
      <c:legendPos val="r"/>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26647936791587379"/>
          <c:y val="0.93202298576314324"/>
          <c:w val="0.57389610673665792"/>
          <c:h val="5.31150083512288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D939B0-4B74-47C2-A916-BDBDEEFE4FC0}" type="datetimeFigureOut">
              <a:rPr lang="en-US" smtClean="0"/>
              <a:t>8/2/2020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5229EC-07DA-4287-8CFF-1461A557CBA6}" type="slidenum">
              <a:rPr lang="en-US" smtClean="0"/>
              <a:t>‹#›</a:t>
            </a:fld>
            <a:endParaRPr lang="en-US"/>
          </a:p>
        </p:txBody>
      </p:sp>
    </p:spTree>
    <p:extLst>
      <p:ext uri="{BB962C8B-B14F-4D97-AF65-F5344CB8AC3E}">
        <p14:creationId xmlns:p14="http://schemas.microsoft.com/office/powerpoint/2010/main" val="1147561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D32922-EF03-4C37-9F4E-A6A158B2C461}" type="slidenum">
              <a:rPr lang="en-US" smtClean="0"/>
              <a:t>2</a:t>
            </a:fld>
            <a:endParaRPr lang="en-US" dirty="0"/>
          </a:p>
        </p:txBody>
      </p:sp>
    </p:spTree>
    <p:extLst>
      <p:ext uri="{BB962C8B-B14F-4D97-AF65-F5344CB8AC3E}">
        <p14:creationId xmlns:p14="http://schemas.microsoft.com/office/powerpoint/2010/main" val="133307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229EC-07DA-4287-8CFF-1461A557CBA6}" type="slidenum">
              <a:rPr lang="en-US" smtClean="0"/>
              <a:t>11</a:t>
            </a:fld>
            <a:endParaRPr lang="en-US"/>
          </a:p>
        </p:txBody>
      </p:sp>
    </p:spTree>
    <p:extLst>
      <p:ext uri="{BB962C8B-B14F-4D97-AF65-F5344CB8AC3E}">
        <p14:creationId xmlns:p14="http://schemas.microsoft.com/office/powerpoint/2010/main" val="167490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229EC-07DA-4287-8CFF-1461A557CBA6}" type="slidenum">
              <a:rPr lang="en-US" smtClean="0"/>
              <a:t>12</a:t>
            </a:fld>
            <a:endParaRPr lang="en-US"/>
          </a:p>
        </p:txBody>
      </p:sp>
    </p:spTree>
    <p:extLst>
      <p:ext uri="{BB962C8B-B14F-4D97-AF65-F5344CB8AC3E}">
        <p14:creationId xmlns:p14="http://schemas.microsoft.com/office/powerpoint/2010/main" val="4013582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229EC-07DA-4287-8CFF-1461A557CBA6}" type="slidenum">
              <a:rPr lang="en-US" smtClean="0"/>
              <a:t>3</a:t>
            </a:fld>
            <a:endParaRPr lang="en-US"/>
          </a:p>
        </p:txBody>
      </p:sp>
    </p:spTree>
    <p:extLst>
      <p:ext uri="{BB962C8B-B14F-4D97-AF65-F5344CB8AC3E}">
        <p14:creationId xmlns:p14="http://schemas.microsoft.com/office/powerpoint/2010/main" val="104140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229EC-07DA-4287-8CFF-1461A557CBA6}" type="slidenum">
              <a:rPr lang="en-US" smtClean="0"/>
              <a:t>4</a:t>
            </a:fld>
            <a:endParaRPr lang="en-US"/>
          </a:p>
        </p:txBody>
      </p:sp>
    </p:spTree>
    <p:extLst>
      <p:ext uri="{BB962C8B-B14F-4D97-AF65-F5344CB8AC3E}">
        <p14:creationId xmlns:p14="http://schemas.microsoft.com/office/powerpoint/2010/main" val="1627977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45229EC-07DA-4287-8CFF-1461A557CBA6}" type="slidenum">
              <a:rPr lang="en-US" smtClean="0"/>
              <a:t>5</a:t>
            </a:fld>
            <a:endParaRPr lang="en-US"/>
          </a:p>
        </p:txBody>
      </p:sp>
    </p:spTree>
    <p:extLst>
      <p:ext uri="{BB962C8B-B14F-4D97-AF65-F5344CB8AC3E}">
        <p14:creationId xmlns:p14="http://schemas.microsoft.com/office/powerpoint/2010/main" val="17650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45229EC-07DA-4287-8CFF-1461A557CBA6}" type="slidenum">
              <a:rPr lang="en-US" smtClean="0"/>
              <a:t>6</a:t>
            </a:fld>
            <a:endParaRPr lang="en-US"/>
          </a:p>
        </p:txBody>
      </p:sp>
    </p:spTree>
    <p:extLst>
      <p:ext uri="{BB962C8B-B14F-4D97-AF65-F5344CB8AC3E}">
        <p14:creationId xmlns:p14="http://schemas.microsoft.com/office/powerpoint/2010/main" val="3357465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229EC-07DA-4287-8CFF-1461A557CBA6}" type="slidenum">
              <a:rPr lang="en-US" smtClean="0"/>
              <a:t>7</a:t>
            </a:fld>
            <a:endParaRPr lang="en-US"/>
          </a:p>
        </p:txBody>
      </p:sp>
    </p:spTree>
    <p:extLst>
      <p:ext uri="{BB962C8B-B14F-4D97-AF65-F5344CB8AC3E}">
        <p14:creationId xmlns:p14="http://schemas.microsoft.com/office/powerpoint/2010/main" val="3949887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229EC-07DA-4287-8CFF-1461A557CBA6}" type="slidenum">
              <a:rPr lang="en-US" smtClean="0"/>
              <a:t>8</a:t>
            </a:fld>
            <a:endParaRPr lang="en-US"/>
          </a:p>
        </p:txBody>
      </p:sp>
    </p:spTree>
    <p:extLst>
      <p:ext uri="{BB962C8B-B14F-4D97-AF65-F5344CB8AC3E}">
        <p14:creationId xmlns:p14="http://schemas.microsoft.com/office/powerpoint/2010/main" val="2892948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229EC-07DA-4287-8CFF-1461A557CBA6}" type="slidenum">
              <a:rPr lang="en-US" smtClean="0"/>
              <a:t>9</a:t>
            </a:fld>
            <a:endParaRPr lang="en-US"/>
          </a:p>
        </p:txBody>
      </p:sp>
    </p:spTree>
    <p:extLst>
      <p:ext uri="{BB962C8B-B14F-4D97-AF65-F5344CB8AC3E}">
        <p14:creationId xmlns:p14="http://schemas.microsoft.com/office/powerpoint/2010/main" val="4213746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229EC-07DA-4287-8CFF-1461A557CBA6}" type="slidenum">
              <a:rPr lang="en-US" smtClean="0"/>
              <a:t>10</a:t>
            </a:fld>
            <a:endParaRPr lang="en-US"/>
          </a:p>
        </p:txBody>
      </p:sp>
    </p:spTree>
    <p:extLst>
      <p:ext uri="{BB962C8B-B14F-4D97-AF65-F5344CB8AC3E}">
        <p14:creationId xmlns:p14="http://schemas.microsoft.com/office/powerpoint/2010/main" val="2735017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08022C9-2525-4494-83A4-2E54D3000709}" type="datetimeFigureOut">
              <a:rPr lang="en-US"/>
              <a:pPr>
                <a:defRPr/>
              </a:pPr>
              <a:t>8/2/2020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D41782-5043-4616-A83B-F607CE4E1D6D}" type="slidenum">
              <a:rPr lang="en-US"/>
              <a:pPr>
                <a:defRPr/>
              </a:pPr>
              <a:t>‹#›</a:t>
            </a:fld>
            <a:endParaRPr lang="en-US"/>
          </a:p>
        </p:txBody>
      </p:sp>
    </p:spTree>
    <p:extLst>
      <p:ext uri="{BB962C8B-B14F-4D97-AF65-F5344CB8AC3E}">
        <p14:creationId xmlns:p14="http://schemas.microsoft.com/office/powerpoint/2010/main" val="1569650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33EF8DE-41FF-4284-8317-BE701F04FFD9}" type="datetimeFigureOut">
              <a:rPr lang="en-US"/>
              <a:pPr>
                <a:defRPr/>
              </a:pPr>
              <a:t>8/2/2020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094A99-9080-4235-8E41-6F0851EF5DDB}" type="slidenum">
              <a:rPr lang="en-US"/>
              <a:pPr>
                <a:defRPr/>
              </a:pPr>
              <a:t>‹#›</a:t>
            </a:fld>
            <a:endParaRPr lang="en-US"/>
          </a:p>
        </p:txBody>
      </p:sp>
    </p:spTree>
    <p:extLst>
      <p:ext uri="{BB962C8B-B14F-4D97-AF65-F5344CB8AC3E}">
        <p14:creationId xmlns:p14="http://schemas.microsoft.com/office/powerpoint/2010/main" val="2909059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33821F-E9E2-4400-A1A5-7915FB736E6A}" type="datetimeFigureOut">
              <a:rPr lang="en-US"/>
              <a:pPr>
                <a:defRPr/>
              </a:pPr>
              <a:t>8/2/2020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9CD922-7985-42AE-A467-C53B4909A08B}" type="slidenum">
              <a:rPr lang="en-US"/>
              <a:pPr>
                <a:defRPr/>
              </a:pPr>
              <a:t>‹#›</a:t>
            </a:fld>
            <a:endParaRPr lang="en-US"/>
          </a:p>
        </p:txBody>
      </p:sp>
    </p:spTree>
    <p:extLst>
      <p:ext uri="{BB962C8B-B14F-4D97-AF65-F5344CB8AC3E}">
        <p14:creationId xmlns:p14="http://schemas.microsoft.com/office/powerpoint/2010/main" val="1188390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F199BC3-6A22-4F4F-A1F8-B07D3BE0B7E9}" type="datetimeFigureOut">
              <a:rPr lang="en-US"/>
              <a:pPr>
                <a:defRPr/>
              </a:pPr>
              <a:t>8/2/2020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592D17-4065-4551-9C7E-77BAB7B8885D}" type="slidenum">
              <a:rPr lang="en-US"/>
              <a:pPr>
                <a:defRPr/>
              </a:pPr>
              <a:t>‹#›</a:t>
            </a:fld>
            <a:endParaRPr lang="en-US"/>
          </a:p>
        </p:txBody>
      </p:sp>
    </p:spTree>
    <p:extLst>
      <p:ext uri="{BB962C8B-B14F-4D97-AF65-F5344CB8AC3E}">
        <p14:creationId xmlns:p14="http://schemas.microsoft.com/office/powerpoint/2010/main" val="4210224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a:t>Click to edit Master title style</a:t>
            </a:r>
          </a:p>
        </p:txBody>
      </p:sp>
      <p:sp>
        <p:nvSpPr>
          <p:cNvPr id="3" name="Content Placeholder 2"/>
          <p:cNvSpPr>
            <a:spLocks noGrp="1"/>
          </p:cNvSpPr>
          <p:nvPr>
            <p:ph idx="1"/>
          </p:nvPr>
        </p:nvSpPr>
        <p:spPr>
          <a:xfrm>
            <a:off x="609600" y="1265238"/>
            <a:ext cx="10972800" cy="4525963"/>
          </a:xfrm>
        </p:spPr>
        <p:txBody>
          <a:bodyPr/>
          <a:lstStyle>
            <a:lvl1pPr marL="457200" indent="-457200">
              <a:buClr>
                <a:schemeClr val="tx2"/>
              </a:buClr>
              <a:buFont typeface="Wingdings" pitchFamily="2" charset="2"/>
              <a:buChar char="Ø"/>
              <a:defRPr/>
            </a:lvl1pPr>
            <a:lvl2pPr marL="1033463" indent="-576263">
              <a:buClr>
                <a:schemeClr val="tx2"/>
              </a:buClr>
              <a:buFont typeface="Arial" pitchFamily="34" charset="0"/>
              <a:buChar char="—"/>
              <a:defRPr/>
            </a:lvl2pPr>
            <a:lvl3pPr marL="1371600" indent="-338138">
              <a:buClr>
                <a:schemeClr val="tx2"/>
              </a:buClr>
              <a:buFont typeface="Wingdings" pitchFamily="2" charset="2"/>
              <a:buChar char="§"/>
              <a:defRPr/>
            </a:lvl3pPr>
            <a:lvl4pPr marL="1719263" indent="-347663">
              <a:buClr>
                <a:schemeClr val="tx2"/>
              </a:buClr>
              <a:buFont typeface="Wingdings" pitchFamily="2" charset="2"/>
              <a:buChar char="v"/>
              <a:defRPr/>
            </a:lvl4pPr>
            <a:lvl5pPr marL="2057400" indent="-338138">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F7948E57-BC52-4D9F-96C2-C0A0EC0B0FB3}" type="datetimeFigureOut">
              <a:rPr lang="en-US"/>
              <a:pPr>
                <a:defRPr/>
              </a:pPr>
              <a:t>8/2/2020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64C53B-0422-4E1C-90E9-54EDB5616BCD}" type="slidenum">
              <a:rPr lang="en-US"/>
              <a:pPr>
                <a:defRPr/>
              </a:pPr>
              <a:t>‹#›</a:t>
            </a:fld>
            <a:endParaRPr lang="en-US"/>
          </a:p>
        </p:txBody>
      </p:sp>
    </p:spTree>
    <p:extLst>
      <p:ext uri="{BB962C8B-B14F-4D97-AF65-F5344CB8AC3E}">
        <p14:creationId xmlns:p14="http://schemas.microsoft.com/office/powerpoint/2010/main" val="4218186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D9F51E5-A3FB-4DF8-9796-2A97ADAFF294}" type="datetimeFigureOut">
              <a:rPr lang="en-US"/>
              <a:pPr>
                <a:defRPr/>
              </a:pPr>
              <a:t>8/2/2020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82BB8A-F6BA-49AA-8142-0157E3B90178}" type="slidenum">
              <a:rPr lang="en-US"/>
              <a:pPr>
                <a:defRPr/>
              </a:pPr>
              <a:t>‹#›</a:t>
            </a:fld>
            <a:endParaRPr lang="en-US"/>
          </a:p>
        </p:txBody>
      </p:sp>
    </p:spTree>
    <p:extLst>
      <p:ext uri="{BB962C8B-B14F-4D97-AF65-F5344CB8AC3E}">
        <p14:creationId xmlns:p14="http://schemas.microsoft.com/office/powerpoint/2010/main" val="3225342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B5B0B13-AAA4-4C90-9867-D786014552EE}" type="datetimeFigureOut">
              <a:rPr lang="en-US"/>
              <a:pPr>
                <a:defRPr/>
              </a:pPr>
              <a:t>8/2/2020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1E459A-C4B5-4340-8737-2C7BF6122615}" type="slidenum">
              <a:rPr lang="en-US"/>
              <a:pPr>
                <a:defRPr/>
              </a:pPr>
              <a:t>‹#›</a:t>
            </a:fld>
            <a:endParaRPr lang="en-US"/>
          </a:p>
        </p:txBody>
      </p:sp>
    </p:spTree>
    <p:extLst>
      <p:ext uri="{BB962C8B-B14F-4D97-AF65-F5344CB8AC3E}">
        <p14:creationId xmlns:p14="http://schemas.microsoft.com/office/powerpoint/2010/main" val="3127583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79ADF33-772B-4CF0-B379-DE70D24924DC}" type="datetimeFigureOut">
              <a:rPr lang="en-US"/>
              <a:pPr>
                <a:defRPr/>
              </a:pPr>
              <a:t>8/2/2020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5E8479C-170F-4AD8-B83D-46B91335A9B3}" type="slidenum">
              <a:rPr lang="en-US"/>
              <a:pPr>
                <a:defRPr/>
              </a:pPr>
              <a:t>‹#›</a:t>
            </a:fld>
            <a:endParaRPr lang="en-US"/>
          </a:p>
        </p:txBody>
      </p:sp>
    </p:spTree>
    <p:extLst>
      <p:ext uri="{BB962C8B-B14F-4D97-AF65-F5344CB8AC3E}">
        <p14:creationId xmlns:p14="http://schemas.microsoft.com/office/powerpoint/2010/main" val="488811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6654C27-BBC6-48BC-B930-A6DD6BD7B763}" type="datetimeFigureOut">
              <a:rPr lang="en-US"/>
              <a:pPr>
                <a:defRPr/>
              </a:pPr>
              <a:t>8/2/2020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FD35109-5DE5-42AB-9693-A55A8748A917}" type="slidenum">
              <a:rPr lang="en-US"/>
              <a:pPr>
                <a:defRPr/>
              </a:pPr>
              <a:t>‹#›</a:t>
            </a:fld>
            <a:endParaRPr lang="en-US"/>
          </a:p>
        </p:txBody>
      </p:sp>
    </p:spTree>
    <p:extLst>
      <p:ext uri="{BB962C8B-B14F-4D97-AF65-F5344CB8AC3E}">
        <p14:creationId xmlns:p14="http://schemas.microsoft.com/office/powerpoint/2010/main" val="4204458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33B9BD-6A22-435F-8E21-51204AFD133E}" type="datetimeFigureOut">
              <a:rPr lang="en-US"/>
              <a:pPr>
                <a:defRPr/>
              </a:pPr>
              <a:t>8/2/2020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9670844-1CCA-4AC5-83DA-BDD38BAD53BE}" type="slidenum">
              <a:rPr lang="en-US"/>
              <a:pPr>
                <a:defRPr/>
              </a:pPr>
              <a:t>‹#›</a:t>
            </a:fld>
            <a:endParaRPr lang="en-US"/>
          </a:p>
        </p:txBody>
      </p:sp>
    </p:spTree>
    <p:extLst>
      <p:ext uri="{BB962C8B-B14F-4D97-AF65-F5344CB8AC3E}">
        <p14:creationId xmlns:p14="http://schemas.microsoft.com/office/powerpoint/2010/main" val="205263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DD94E1B-30D1-49A3-8D9A-6D828E5B8681}" type="datetimeFigureOut">
              <a:rPr lang="en-US"/>
              <a:pPr>
                <a:defRPr/>
              </a:pPr>
              <a:t>8/2/2020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BE8B74-910A-4A9A-9011-70D5DD5484EC}" type="slidenum">
              <a:rPr lang="en-US"/>
              <a:pPr>
                <a:defRPr/>
              </a:pPr>
              <a:t>‹#›</a:t>
            </a:fld>
            <a:endParaRPr lang="en-US"/>
          </a:p>
        </p:txBody>
      </p:sp>
    </p:spTree>
    <p:extLst>
      <p:ext uri="{BB962C8B-B14F-4D97-AF65-F5344CB8AC3E}">
        <p14:creationId xmlns:p14="http://schemas.microsoft.com/office/powerpoint/2010/main" val="189931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295400"/>
            <a:ext cx="10972800" cy="4525963"/>
          </a:xfrm>
        </p:spPr>
        <p:txBody>
          <a:bodyPr/>
          <a:lstStyle>
            <a:lvl1pPr marL="457200" indent="-457200">
              <a:buClr>
                <a:schemeClr val="tx2"/>
              </a:buClr>
              <a:buFont typeface="Wingdings" pitchFamily="2" charset="2"/>
              <a:buChar char="Ø"/>
              <a:defRPr/>
            </a:lvl1pPr>
            <a:lvl2pPr marL="1033463" indent="-576263">
              <a:buClr>
                <a:schemeClr val="tx2"/>
              </a:buClr>
              <a:buFont typeface="Arial" pitchFamily="34" charset="0"/>
              <a:buChar char="—"/>
              <a:defRPr/>
            </a:lvl2pPr>
            <a:lvl3pPr marL="1371600" indent="-338138">
              <a:buClr>
                <a:schemeClr val="tx2"/>
              </a:buClr>
              <a:buFont typeface="Wingdings" pitchFamily="2" charset="2"/>
              <a:buChar char="§"/>
              <a:defRPr/>
            </a:lvl3pPr>
            <a:lvl4pPr marL="1719263" indent="-347663">
              <a:buClr>
                <a:schemeClr val="tx2"/>
              </a:buClr>
              <a:buFont typeface="Courier New" pitchFamily="49" charset="0"/>
              <a:buChar char="o"/>
              <a:defRPr/>
            </a:lvl4pPr>
            <a:lvl5pPr marL="2057400" indent="-347663">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D63886A-8541-422E-94AC-846292E96017}" type="datetimeFigureOut">
              <a:rPr lang="en-US"/>
              <a:pPr>
                <a:defRPr/>
              </a:pPr>
              <a:t>8/2/2020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BE61DC-146C-445E-9C37-344E29D01436}" type="slidenum">
              <a:rPr lang="en-US"/>
              <a:pPr>
                <a:defRPr/>
              </a:pPr>
              <a:t>‹#›</a:t>
            </a:fld>
            <a:endParaRPr lang="en-US"/>
          </a:p>
        </p:txBody>
      </p:sp>
    </p:spTree>
    <p:extLst>
      <p:ext uri="{BB962C8B-B14F-4D97-AF65-F5344CB8AC3E}">
        <p14:creationId xmlns:p14="http://schemas.microsoft.com/office/powerpoint/2010/main" val="4279429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9AF5A68-1AC4-44D2-A7EB-E56070E30E96}" type="datetimeFigureOut">
              <a:rPr lang="en-US"/>
              <a:pPr>
                <a:defRPr/>
              </a:pPr>
              <a:t>8/2/2020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21E96B-EE51-4C66-81CD-A9FA622F4DC8}" type="slidenum">
              <a:rPr lang="en-US"/>
              <a:pPr>
                <a:defRPr/>
              </a:pPr>
              <a:t>‹#›</a:t>
            </a:fld>
            <a:endParaRPr lang="en-US"/>
          </a:p>
        </p:txBody>
      </p:sp>
    </p:spTree>
    <p:extLst>
      <p:ext uri="{BB962C8B-B14F-4D97-AF65-F5344CB8AC3E}">
        <p14:creationId xmlns:p14="http://schemas.microsoft.com/office/powerpoint/2010/main" val="2859836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D642F4F-3396-468D-8DDD-1E2BDECA5E62}" type="datetimeFigureOut">
              <a:rPr lang="en-US"/>
              <a:pPr>
                <a:defRPr/>
              </a:pPr>
              <a:t>8/2/2020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C59C67-A2BA-4B27-8185-B80EB3D3F5AD}" type="slidenum">
              <a:rPr lang="en-US"/>
              <a:pPr>
                <a:defRPr/>
              </a:pPr>
              <a:t>‹#›</a:t>
            </a:fld>
            <a:endParaRPr lang="en-US"/>
          </a:p>
        </p:txBody>
      </p:sp>
    </p:spTree>
    <p:extLst>
      <p:ext uri="{BB962C8B-B14F-4D97-AF65-F5344CB8AC3E}">
        <p14:creationId xmlns:p14="http://schemas.microsoft.com/office/powerpoint/2010/main" val="1142172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A9B65E0-FA3E-441C-9768-2630ED30D48C}" type="datetimeFigureOut">
              <a:rPr lang="en-US"/>
              <a:pPr>
                <a:defRPr/>
              </a:pPr>
              <a:t>8/2/2020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5FFF78-9989-4A7E-B8B4-CA9438A4909C}" type="slidenum">
              <a:rPr lang="en-US"/>
              <a:pPr>
                <a:defRPr/>
              </a:pPr>
              <a:t>‹#›</a:t>
            </a:fld>
            <a:endParaRPr lang="en-US"/>
          </a:p>
        </p:txBody>
      </p:sp>
    </p:spTree>
    <p:extLst>
      <p:ext uri="{BB962C8B-B14F-4D97-AF65-F5344CB8AC3E}">
        <p14:creationId xmlns:p14="http://schemas.microsoft.com/office/powerpoint/2010/main" val="3413636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6F59F10-5B32-4BDB-8B68-2BDCFE503374}" type="datetimeFigureOut">
              <a:rPr lang="en-US"/>
              <a:pPr>
                <a:defRPr/>
              </a:pPr>
              <a:t>8/2/2020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DF9D02-D22D-4F0B-B2FD-4E083C4FB1A8}" type="slidenum">
              <a:rPr lang="en-US"/>
              <a:pPr>
                <a:defRPr/>
              </a:pPr>
              <a:t>‹#›</a:t>
            </a:fld>
            <a:endParaRPr lang="en-US"/>
          </a:p>
        </p:txBody>
      </p:sp>
    </p:spTree>
    <p:extLst>
      <p:ext uri="{BB962C8B-B14F-4D97-AF65-F5344CB8AC3E}">
        <p14:creationId xmlns:p14="http://schemas.microsoft.com/office/powerpoint/2010/main" val="247831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C1C1C46-1A9C-45E3-B46D-5A45923AC4E6}" type="datetimeFigureOut">
              <a:rPr lang="en-US"/>
              <a:pPr>
                <a:defRPr/>
              </a:pPr>
              <a:t>8/2/2020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0A049B-33E7-4BE7-A0C2-D60ED997CCDA}" type="slidenum">
              <a:rPr lang="en-US"/>
              <a:pPr>
                <a:defRPr/>
              </a:pPr>
              <a:t>‹#›</a:t>
            </a:fld>
            <a:endParaRPr lang="en-US"/>
          </a:p>
        </p:txBody>
      </p:sp>
    </p:spTree>
    <p:extLst>
      <p:ext uri="{BB962C8B-B14F-4D97-AF65-F5344CB8AC3E}">
        <p14:creationId xmlns:p14="http://schemas.microsoft.com/office/powerpoint/2010/main" val="3408222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B7B4982-9CDC-4863-8915-16EA109251A5}" type="datetimeFigureOut">
              <a:rPr lang="en-US"/>
              <a:pPr>
                <a:defRPr/>
              </a:pPr>
              <a:t>8/2/2020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E317D9-A498-4703-A561-5B44C13F71EE}" type="slidenum">
              <a:rPr lang="en-US"/>
              <a:pPr>
                <a:defRPr/>
              </a:pPr>
              <a:t>‹#›</a:t>
            </a:fld>
            <a:endParaRPr lang="en-US"/>
          </a:p>
        </p:txBody>
      </p:sp>
    </p:spTree>
    <p:extLst>
      <p:ext uri="{BB962C8B-B14F-4D97-AF65-F5344CB8AC3E}">
        <p14:creationId xmlns:p14="http://schemas.microsoft.com/office/powerpoint/2010/main" val="515083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F2D4E68-EB32-4ABC-AFCC-EF9EE2F87A09}" type="datetimeFigureOut">
              <a:rPr lang="en-US"/>
              <a:pPr>
                <a:defRPr/>
              </a:pPr>
              <a:t>8/2/2020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9CDC19-492F-4F0C-AB1C-EC9D819108B1}" type="slidenum">
              <a:rPr lang="en-US"/>
              <a:pPr>
                <a:defRPr/>
              </a:pPr>
              <a:t>‹#›</a:t>
            </a:fld>
            <a:endParaRPr lang="en-US"/>
          </a:p>
        </p:txBody>
      </p:sp>
    </p:spTree>
    <p:extLst>
      <p:ext uri="{BB962C8B-B14F-4D97-AF65-F5344CB8AC3E}">
        <p14:creationId xmlns:p14="http://schemas.microsoft.com/office/powerpoint/2010/main" val="12121036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93DAF3B-59BD-476E-876D-0434BFDB2350}" type="datetimeFigureOut">
              <a:rPr lang="en-US"/>
              <a:pPr>
                <a:defRPr/>
              </a:pPr>
              <a:t>8/2/2020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167D5E-7C4B-4336-89EB-78FB7D93F2AC}" type="slidenum">
              <a:rPr lang="en-US"/>
              <a:pPr>
                <a:defRPr/>
              </a:pPr>
              <a:t>‹#›</a:t>
            </a:fld>
            <a:endParaRPr lang="en-US"/>
          </a:p>
        </p:txBody>
      </p:sp>
    </p:spTree>
    <p:extLst>
      <p:ext uri="{BB962C8B-B14F-4D97-AF65-F5344CB8AC3E}">
        <p14:creationId xmlns:p14="http://schemas.microsoft.com/office/powerpoint/2010/main" val="3165572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E6A35C5-B8EF-43AA-BCAD-023F7F3AB2A6}" type="datetimeFigureOut">
              <a:rPr lang="en-US"/>
              <a:pPr>
                <a:defRPr/>
              </a:pPr>
              <a:t>8/2/2020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05C7957-033B-4471-B7BC-59E674002C23}" type="slidenum">
              <a:rPr lang="en-US"/>
              <a:pPr>
                <a:defRPr/>
              </a:pPr>
              <a:t>‹#›</a:t>
            </a:fld>
            <a:endParaRPr lang="en-US"/>
          </a:p>
        </p:txBody>
      </p:sp>
    </p:spTree>
    <p:extLst>
      <p:ext uri="{BB962C8B-B14F-4D97-AF65-F5344CB8AC3E}">
        <p14:creationId xmlns:p14="http://schemas.microsoft.com/office/powerpoint/2010/main" val="2120766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40A33E-D0E6-47E5-A5AF-B43787EE1252}" type="datetimeFigureOut">
              <a:rPr lang="en-US"/>
              <a:pPr>
                <a:defRPr/>
              </a:pPr>
              <a:t>8/2/2020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EE6C708-348E-40EE-A885-610A1004E24F}" type="slidenum">
              <a:rPr lang="en-US"/>
              <a:pPr>
                <a:defRPr/>
              </a:pPr>
              <a:t>‹#›</a:t>
            </a:fld>
            <a:endParaRPr lang="en-US"/>
          </a:p>
        </p:txBody>
      </p:sp>
    </p:spTree>
    <p:extLst>
      <p:ext uri="{BB962C8B-B14F-4D97-AF65-F5344CB8AC3E}">
        <p14:creationId xmlns:p14="http://schemas.microsoft.com/office/powerpoint/2010/main" val="154539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082B2E2-0A07-4C42-85E6-7DD1E6A71617}" type="datetimeFigureOut">
              <a:rPr lang="en-US"/>
              <a:pPr>
                <a:defRPr/>
              </a:pPr>
              <a:t>8/2/2020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03CCDD-3961-4255-AA61-505831A341F8}" type="slidenum">
              <a:rPr lang="en-US"/>
              <a:pPr>
                <a:defRPr/>
              </a:pPr>
              <a:t>‹#›</a:t>
            </a:fld>
            <a:endParaRPr lang="en-US"/>
          </a:p>
        </p:txBody>
      </p:sp>
    </p:spTree>
    <p:extLst>
      <p:ext uri="{BB962C8B-B14F-4D97-AF65-F5344CB8AC3E}">
        <p14:creationId xmlns:p14="http://schemas.microsoft.com/office/powerpoint/2010/main" val="3396722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A651F9-B74A-48FD-94AF-00CE3320151C}" type="datetimeFigureOut">
              <a:rPr lang="en-US"/>
              <a:pPr>
                <a:defRPr/>
              </a:pPr>
              <a:t>8/2/2020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D67505-3499-4BF3-BC70-8579283EC9B0}" type="slidenum">
              <a:rPr lang="en-US"/>
              <a:pPr>
                <a:defRPr/>
              </a:pPr>
              <a:t>‹#›</a:t>
            </a:fld>
            <a:endParaRPr lang="en-US"/>
          </a:p>
        </p:txBody>
      </p:sp>
    </p:spTree>
    <p:extLst>
      <p:ext uri="{BB962C8B-B14F-4D97-AF65-F5344CB8AC3E}">
        <p14:creationId xmlns:p14="http://schemas.microsoft.com/office/powerpoint/2010/main" val="338814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42CFCFF-5721-4BFA-B775-3F4C59670480}" type="datetimeFigureOut">
              <a:rPr lang="en-US"/>
              <a:pPr>
                <a:defRPr/>
              </a:pPr>
              <a:t>8/2/2020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EAC8F3-287D-45E0-8784-DF18AF9A3642}" type="slidenum">
              <a:rPr lang="en-US"/>
              <a:pPr>
                <a:defRPr/>
              </a:pPr>
              <a:t>‹#›</a:t>
            </a:fld>
            <a:endParaRPr lang="en-US"/>
          </a:p>
        </p:txBody>
      </p:sp>
    </p:spTree>
    <p:extLst>
      <p:ext uri="{BB962C8B-B14F-4D97-AF65-F5344CB8AC3E}">
        <p14:creationId xmlns:p14="http://schemas.microsoft.com/office/powerpoint/2010/main" val="34301261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40C022-7F7E-48B1-A49B-ED4E39976998}" type="datetimeFigureOut">
              <a:rPr lang="en-US"/>
              <a:pPr>
                <a:defRPr/>
              </a:pPr>
              <a:t>8/2/2020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06A1B8-958A-496F-B47A-936CF23119FE}" type="slidenum">
              <a:rPr lang="en-US"/>
              <a:pPr>
                <a:defRPr/>
              </a:pPr>
              <a:t>‹#›</a:t>
            </a:fld>
            <a:endParaRPr lang="en-US"/>
          </a:p>
        </p:txBody>
      </p:sp>
    </p:spTree>
    <p:extLst>
      <p:ext uri="{BB962C8B-B14F-4D97-AF65-F5344CB8AC3E}">
        <p14:creationId xmlns:p14="http://schemas.microsoft.com/office/powerpoint/2010/main" val="1070171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F7F781-C682-40FE-85E8-20E999CBF0DC}" type="datetimeFigureOut">
              <a:rPr lang="en-US"/>
              <a:pPr>
                <a:defRPr/>
              </a:pPr>
              <a:t>8/2/2020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E811D2-D3F0-4A56-9AC3-446A52B7BBA5}" type="slidenum">
              <a:rPr lang="en-US"/>
              <a:pPr>
                <a:defRPr/>
              </a:pPr>
              <a:t>‹#›</a:t>
            </a:fld>
            <a:endParaRPr lang="en-US"/>
          </a:p>
        </p:txBody>
      </p:sp>
    </p:spTree>
    <p:extLst>
      <p:ext uri="{BB962C8B-B14F-4D97-AF65-F5344CB8AC3E}">
        <p14:creationId xmlns:p14="http://schemas.microsoft.com/office/powerpoint/2010/main" val="3130743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9CF7EEE-6465-4010-85DE-9FFAAD33E0F5}" type="datetimeFigureOut">
              <a:rPr lang="en-US"/>
              <a:pPr>
                <a:defRPr/>
              </a:pPr>
              <a:t>8/2/2020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96E4FA-3244-4E14-9B64-625299BB3F6F}" type="slidenum">
              <a:rPr lang="en-US"/>
              <a:pPr>
                <a:defRPr/>
              </a:pPr>
              <a:t>‹#›</a:t>
            </a:fld>
            <a:endParaRPr lang="en-US"/>
          </a:p>
        </p:txBody>
      </p:sp>
    </p:spTree>
    <p:extLst>
      <p:ext uri="{BB962C8B-B14F-4D97-AF65-F5344CB8AC3E}">
        <p14:creationId xmlns:p14="http://schemas.microsoft.com/office/powerpoint/2010/main" val="6253184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C2A54BF0-680C-45B6-9F51-87B889F8701A}" type="datetimeFigureOut">
              <a:rPr lang="en-US"/>
              <a:pPr>
                <a:defRPr/>
              </a:pPr>
              <a:t>8/2/2020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C44DD24-04C8-4A60-9822-7165A66D1F8A}" type="slidenum">
              <a:rPr lang="en-US"/>
              <a:pPr>
                <a:defRPr/>
              </a:pPr>
              <a:t>‹#›</a:t>
            </a:fld>
            <a:endParaRPr lang="en-US"/>
          </a:p>
        </p:txBody>
      </p:sp>
    </p:spTree>
    <p:extLst>
      <p:ext uri="{BB962C8B-B14F-4D97-AF65-F5344CB8AC3E}">
        <p14:creationId xmlns:p14="http://schemas.microsoft.com/office/powerpoint/2010/main" val="342513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1"/>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970A6FF1-1220-49B9-9F10-41592CAAAFBE}" type="datetimeFigureOut">
              <a:rPr lang="en-US"/>
              <a:pPr>
                <a:defRPr/>
              </a:pPr>
              <a:t>8/2/2020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95E4A2-5B0C-4AC1-91A2-CF6CF1EC6012}" type="slidenum">
              <a:rPr lang="en-US"/>
              <a:pPr>
                <a:defRPr/>
              </a:pPr>
              <a:t>‹#›</a:t>
            </a:fld>
            <a:endParaRPr lang="en-US"/>
          </a:p>
        </p:txBody>
      </p:sp>
    </p:spTree>
    <p:extLst>
      <p:ext uri="{BB962C8B-B14F-4D97-AF65-F5344CB8AC3E}">
        <p14:creationId xmlns:p14="http://schemas.microsoft.com/office/powerpoint/2010/main" val="2185508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fld id="{85C742F5-2D0D-478E-A024-DBC2622242B9}" type="datetimeFigureOut">
              <a:rPr lang="en-US"/>
              <a:pPr>
                <a:defRPr/>
              </a:pPr>
              <a:t>8/2/2020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76D3E6-EA10-4720-B800-394E2B3A5AFD}" type="slidenum">
              <a:rPr lang="en-US"/>
              <a:pPr>
                <a:defRPr/>
              </a:pPr>
              <a:t>‹#›</a:t>
            </a:fld>
            <a:endParaRPr lang="en-US"/>
          </a:p>
        </p:txBody>
      </p:sp>
    </p:spTree>
    <p:extLst>
      <p:ext uri="{BB962C8B-B14F-4D97-AF65-F5344CB8AC3E}">
        <p14:creationId xmlns:p14="http://schemas.microsoft.com/office/powerpoint/2010/main" val="29569847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CBCDE5C-2204-4751-B20D-7C11D5618F32}" type="datetimeFigureOut">
              <a:rPr lang="en-US"/>
              <a:pPr>
                <a:defRPr/>
              </a:pPr>
              <a:t>8/2/2020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2C78FF-1684-4BC7-AF19-64D2052F15BD}" type="slidenum">
              <a:rPr lang="en-US"/>
              <a:pPr>
                <a:defRPr/>
              </a:pPr>
              <a:t>‹#›</a:t>
            </a:fld>
            <a:endParaRPr lang="en-US"/>
          </a:p>
        </p:txBody>
      </p:sp>
    </p:spTree>
    <p:extLst>
      <p:ext uri="{BB962C8B-B14F-4D97-AF65-F5344CB8AC3E}">
        <p14:creationId xmlns:p14="http://schemas.microsoft.com/office/powerpoint/2010/main" val="22852254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D7C0F09-418C-4F6D-BE95-73F203F9BF57}" type="datetimeFigureOut">
              <a:rPr lang="en-US"/>
              <a:pPr>
                <a:defRPr/>
              </a:pPr>
              <a:t>8/2/2020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EB63CDD-44D4-428A-B75C-7B80326D23FB}" type="slidenum">
              <a:rPr lang="en-US"/>
              <a:pPr>
                <a:defRPr/>
              </a:pPr>
              <a:t>‹#›</a:t>
            </a:fld>
            <a:endParaRPr lang="en-US"/>
          </a:p>
        </p:txBody>
      </p:sp>
    </p:spTree>
    <p:extLst>
      <p:ext uri="{BB962C8B-B14F-4D97-AF65-F5344CB8AC3E}">
        <p14:creationId xmlns:p14="http://schemas.microsoft.com/office/powerpoint/2010/main" val="4030914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D42065C-E571-490E-9DF0-A31612F6BFEB}" type="datetimeFigureOut">
              <a:rPr lang="en-US"/>
              <a:pPr>
                <a:defRPr/>
              </a:pPr>
              <a:t>8/2/2020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540286-B033-4E89-8A0A-141EFDE2FDB1}" type="slidenum">
              <a:rPr lang="en-US"/>
              <a:pPr>
                <a:defRPr/>
              </a:pPr>
              <a:t>‹#›</a:t>
            </a:fld>
            <a:endParaRPr lang="en-US"/>
          </a:p>
        </p:txBody>
      </p:sp>
    </p:spTree>
    <p:extLst>
      <p:ext uri="{BB962C8B-B14F-4D97-AF65-F5344CB8AC3E}">
        <p14:creationId xmlns:p14="http://schemas.microsoft.com/office/powerpoint/2010/main" val="35277045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E3D41AC-6C1E-479F-AFBE-786E1818E851}" type="datetimeFigureOut">
              <a:rPr lang="en-US"/>
              <a:pPr>
                <a:defRPr/>
              </a:pPr>
              <a:t>8/2/2020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07ED9F31-234E-4216-A4CB-E77BE9B7E9D1}" type="slidenum">
              <a:rPr lang="en-US"/>
              <a:pPr>
                <a:defRPr/>
              </a:pPr>
              <a:t>‹#›</a:t>
            </a:fld>
            <a:endParaRPr lang="en-US"/>
          </a:p>
        </p:txBody>
      </p:sp>
    </p:spTree>
    <p:extLst>
      <p:ext uri="{BB962C8B-B14F-4D97-AF65-F5344CB8AC3E}">
        <p14:creationId xmlns:p14="http://schemas.microsoft.com/office/powerpoint/2010/main" val="734876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34BFB8-7A80-4966-9C37-D8F6A2F04C58}" type="datetimeFigureOut">
              <a:rPr lang="en-US"/>
              <a:pPr>
                <a:defRPr/>
              </a:pPr>
              <a:t>8/2/2020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9CBC78-A9E5-4F45-85B3-A1394601F0AA}" type="slidenum">
              <a:rPr lang="en-US"/>
              <a:pPr>
                <a:defRPr/>
              </a:pPr>
              <a:t>‹#›</a:t>
            </a:fld>
            <a:endParaRPr lang="en-US"/>
          </a:p>
        </p:txBody>
      </p:sp>
    </p:spTree>
    <p:extLst>
      <p:ext uri="{BB962C8B-B14F-4D97-AF65-F5344CB8AC3E}">
        <p14:creationId xmlns:p14="http://schemas.microsoft.com/office/powerpoint/2010/main" val="3086887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75500720-6E5A-4E85-899B-C73520B0F241}" type="datetimeFigureOut">
              <a:rPr lang="en-US"/>
              <a:pPr>
                <a:defRPr/>
              </a:pPr>
              <a:t>8/2/2020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1B2326-EE0B-4591-B100-E579B2519825}" type="slidenum">
              <a:rPr lang="en-US"/>
              <a:pPr>
                <a:defRPr/>
              </a:pPr>
              <a:t>‹#›</a:t>
            </a:fld>
            <a:endParaRPr lang="en-US"/>
          </a:p>
        </p:txBody>
      </p:sp>
    </p:spTree>
    <p:extLst>
      <p:ext uri="{BB962C8B-B14F-4D97-AF65-F5344CB8AC3E}">
        <p14:creationId xmlns:p14="http://schemas.microsoft.com/office/powerpoint/2010/main" val="17849711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21B7527-B1A5-40C7-A886-64E2024BFDB5}" type="datetimeFigureOut">
              <a:rPr lang="en-US"/>
              <a:pPr>
                <a:defRPr/>
              </a:pPr>
              <a:t>8/2/2020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D99DCD-EC0D-4B28-B41B-71DDCE3BAD1D}" type="slidenum">
              <a:rPr lang="en-US"/>
              <a:pPr>
                <a:defRPr/>
              </a:pPr>
              <a:t>‹#›</a:t>
            </a:fld>
            <a:endParaRPr lang="en-US"/>
          </a:p>
        </p:txBody>
      </p:sp>
    </p:spTree>
    <p:extLst>
      <p:ext uri="{BB962C8B-B14F-4D97-AF65-F5344CB8AC3E}">
        <p14:creationId xmlns:p14="http://schemas.microsoft.com/office/powerpoint/2010/main" val="39935928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2D796A87-F585-4E5C-B202-BA7BB44A7C37}" type="datetimeFigureOut">
              <a:rPr lang="en-US"/>
              <a:pPr>
                <a:defRPr/>
              </a:pPr>
              <a:t>8/2/2020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16C52E-5CB9-470E-ACDB-5F93AFF09E75}" type="slidenum">
              <a:rPr lang="en-US"/>
              <a:pPr>
                <a:defRPr/>
              </a:pPr>
              <a:t>‹#›</a:t>
            </a:fld>
            <a:endParaRPr lang="en-US"/>
          </a:p>
        </p:txBody>
      </p:sp>
    </p:spTree>
    <p:extLst>
      <p:ext uri="{BB962C8B-B14F-4D97-AF65-F5344CB8AC3E}">
        <p14:creationId xmlns:p14="http://schemas.microsoft.com/office/powerpoint/2010/main" val="611934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0CCF1DB3-B0C1-4CD9-9673-9D5A2E6AB014}" type="datetimeFigureOut">
              <a:rPr lang="en-US"/>
              <a:pPr>
                <a:defRPr/>
              </a:pPr>
              <a:t>8/2/2020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6EC426-B9E4-483A-A9D3-13C7FB4FC316}" type="slidenum">
              <a:rPr lang="en-US"/>
              <a:pPr>
                <a:defRPr/>
              </a:pPr>
              <a:t>‹#›</a:t>
            </a:fld>
            <a:endParaRPr lang="en-US"/>
          </a:p>
        </p:txBody>
      </p:sp>
    </p:spTree>
    <p:extLst>
      <p:ext uri="{BB962C8B-B14F-4D97-AF65-F5344CB8AC3E}">
        <p14:creationId xmlns:p14="http://schemas.microsoft.com/office/powerpoint/2010/main" val="26699765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213559"/>
            <a:ext cx="10972800" cy="600164"/>
          </a:xfrm>
        </p:spPr>
        <p:txBody>
          <a:bodyPr anchor="b">
            <a:spAutoFit/>
          </a:bodyPr>
          <a:lstStyle>
            <a:lvl1pPr algn="ctr">
              <a:defRPr>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13048"/>
            <a:ext cx="8534400" cy="1752600"/>
          </a:xfrm>
        </p:spPr>
        <p:txBody>
          <a:bodyPr/>
          <a:lstStyle>
            <a:lvl1pPr marL="0" indent="0" algn="ctr">
              <a:buNone/>
              <a:defRPr>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5" name="Picture 4">
            <a:extLst>
              <a:ext uri="{FF2B5EF4-FFF2-40B4-BE49-F238E27FC236}">
                <a16:creationId xmlns:a16="http://schemas.microsoft.com/office/drawing/2014/main" id="{6B335175-CFAC-4AAF-B622-C067E5F2173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437" y="305080"/>
            <a:ext cx="4217147" cy="575262"/>
          </a:xfrm>
          <a:prstGeom prst="rect">
            <a:avLst/>
          </a:prstGeom>
        </p:spPr>
      </p:pic>
    </p:spTree>
    <p:extLst>
      <p:ext uri="{BB962C8B-B14F-4D97-AF65-F5344CB8AC3E}">
        <p14:creationId xmlns:p14="http://schemas.microsoft.com/office/powerpoint/2010/main" val="19911653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54479"/>
            <a:ext cx="10972800" cy="4572000"/>
          </a:xfrm>
        </p:spPr>
        <p:txBody>
          <a:bodyPr/>
          <a:lstStyle>
            <a:lvl1pPr marL="257175" indent="-257175">
              <a:buClr>
                <a:schemeClr val="accent1"/>
              </a:buClr>
              <a:buFont typeface="Arial" pitchFamily="34" charset="0"/>
              <a:buChar char="•"/>
              <a:defRPr/>
            </a:lvl1pPr>
            <a:lvl2pPr marL="557213" indent="-214313">
              <a:buClr>
                <a:schemeClr val="accent1"/>
              </a:buClr>
              <a:buFont typeface="Arial" pitchFamily="34" charset="0"/>
              <a:buChar char="•"/>
              <a:defRPr/>
            </a:lvl2pPr>
            <a:lvl3pPr marL="857250" indent="-167879">
              <a:buClr>
                <a:schemeClr val="accent1"/>
              </a:buClr>
              <a:buFont typeface="Arial" pitchFamily="34" charset="0"/>
              <a:buChar char="•"/>
              <a:defRPr/>
            </a:lvl3pPr>
            <a:lvl4pPr marL="1071563" indent="-171450">
              <a:buClr>
                <a:schemeClr val="accent1"/>
              </a:buClr>
              <a:buFont typeface="Arial" pitchFamily="34" charset="0"/>
              <a:buChar char="•"/>
              <a:defRPr/>
            </a:lvl4pPr>
            <a:lvl5pPr marL="1285875" indent="-171450">
              <a:buClr>
                <a:schemeClr val="accent1"/>
              </a:buClr>
              <a:buFont typeface="Arial" pitchFamily="34" charset="0"/>
              <a:buChar char="•"/>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2C66A-5996-42E4-BA4A-74FEB569CA3A}"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7" name="Title Placeholder 1"/>
          <p:cNvSpPr>
            <a:spLocks noGrp="1"/>
          </p:cNvSpPr>
          <p:nvPr>
            <p:ph type="title"/>
          </p:nvPr>
        </p:nvSpPr>
        <p:spPr>
          <a:xfrm>
            <a:off x="609600" y="137660"/>
            <a:ext cx="10972800" cy="91475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798684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45403"/>
            <a:ext cx="10972800" cy="507831"/>
          </a:xfrm>
        </p:spPr>
        <p:txBody>
          <a:bodyPr wrap="square" anchor="b" anchorCtr="0">
            <a:spAutoFit/>
          </a:bodyPr>
          <a:lstStyle>
            <a:lvl1pPr algn="l">
              <a:defRPr sz="2700" b="0" cap="none">
                <a:solidFill>
                  <a:schemeClr val="tx2"/>
                </a:solidFill>
              </a:defRPr>
            </a:lvl1pPr>
          </a:lstStyle>
          <a:p>
            <a:r>
              <a:rPr lang="en-US" dirty="0"/>
              <a:t>Click to edit master title style</a:t>
            </a:r>
          </a:p>
        </p:txBody>
      </p:sp>
      <p:sp>
        <p:nvSpPr>
          <p:cNvPr id="3" name="Date Placeholder 3"/>
          <p:cNvSpPr>
            <a:spLocks noGrp="1"/>
          </p:cNvSpPr>
          <p:nvPr>
            <p:ph type="dt" sz="half" idx="10"/>
          </p:nvPr>
        </p:nvSpPr>
        <p:spPr>
          <a:xfrm>
            <a:off x="609600" y="6423498"/>
            <a:ext cx="2844800" cy="230832"/>
          </a:xfrm>
        </p:spPr>
        <p:txBody>
          <a:bodyPr/>
          <a:lstStyle/>
          <a:p>
            <a:fld id="{3CB2C66A-5996-42E4-BA4A-74FEB569CA3A}" type="datetimeFigureOut">
              <a:rPr lang="en-US" smtClean="0"/>
              <a:t>8/2/2020</a:t>
            </a:fld>
            <a:endParaRPr lang="en-US"/>
          </a:p>
        </p:txBody>
      </p:sp>
      <p:sp>
        <p:nvSpPr>
          <p:cNvPr id="4" name="Footer Placeholder 4"/>
          <p:cNvSpPr>
            <a:spLocks noGrp="1"/>
          </p:cNvSpPr>
          <p:nvPr>
            <p:ph type="ftr" sz="quarter" idx="11"/>
          </p:nvPr>
        </p:nvSpPr>
        <p:spPr>
          <a:xfrm>
            <a:off x="4165600" y="6423498"/>
            <a:ext cx="3860800" cy="230832"/>
          </a:xfrm>
        </p:spPr>
        <p:txBody>
          <a:bodyPr/>
          <a:lstStyle/>
          <a:p>
            <a:endParaRPr lang="en-US"/>
          </a:p>
        </p:txBody>
      </p:sp>
      <p:sp>
        <p:nvSpPr>
          <p:cNvPr id="5" name="Slide Number Placeholder 5"/>
          <p:cNvSpPr>
            <a:spLocks noGrp="1"/>
          </p:cNvSpPr>
          <p:nvPr>
            <p:ph type="sldNum" sz="quarter" idx="12"/>
          </p:nvPr>
        </p:nvSpPr>
        <p:spPr>
          <a:xfrm>
            <a:off x="8737600" y="6400416"/>
            <a:ext cx="2844800" cy="276999"/>
          </a:xfrm>
          <a:prstGeom prst="rect">
            <a:avLst/>
          </a:prstGeom>
        </p:spPr>
        <p:txBody>
          <a:bodyPr/>
          <a:lstStyle/>
          <a:p>
            <a:fld id="{BDF4D0AD-2726-4B85-9DCA-A9FC6BBCB04D}" type="slidenum">
              <a:rPr lang="en-US" smtClean="0"/>
              <a:t>‹#›</a:t>
            </a:fld>
            <a:endParaRPr lang="en-US"/>
          </a:p>
        </p:txBody>
      </p:sp>
    </p:spTree>
    <p:extLst>
      <p:ext uri="{BB962C8B-B14F-4D97-AF65-F5344CB8AC3E}">
        <p14:creationId xmlns:p14="http://schemas.microsoft.com/office/powerpoint/2010/main" val="35684418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54479"/>
            <a:ext cx="53848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554479"/>
            <a:ext cx="53848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B2C66A-5996-42E4-BA4A-74FEB569CA3A}" type="datetimeFigureOut">
              <a:rPr lang="en-US" smtClean="0"/>
              <a:t>8/2/2020</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13818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BE1191F-040D-4F3F-AE0A-5674818BA6AF}" type="datetimeFigureOut">
              <a:rPr lang="en-US"/>
              <a:pPr>
                <a:defRPr/>
              </a:pPr>
              <a:t>8/2/2020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C4F9CFE-F59F-4AFB-A3AF-D10302220B46}" type="slidenum">
              <a:rPr lang="en-US"/>
              <a:pPr>
                <a:defRPr/>
              </a:pPr>
              <a:t>‹#›</a:t>
            </a:fld>
            <a:endParaRPr lang="en-US"/>
          </a:p>
        </p:txBody>
      </p:sp>
    </p:spTree>
    <p:extLst>
      <p:ext uri="{BB962C8B-B14F-4D97-AF65-F5344CB8AC3E}">
        <p14:creationId xmlns:p14="http://schemas.microsoft.com/office/powerpoint/2010/main" val="34550062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54483"/>
            <a:ext cx="5386917" cy="461665"/>
          </a:xfrm>
        </p:spPr>
        <p:txBody>
          <a:bodyPr anchor="t">
            <a:norm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020824"/>
            <a:ext cx="5386917" cy="410565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554483"/>
            <a:ext cx="5389033" cy="461665"/>
          </a:xfrm>
        </p:spPr>
        <p:txBody>
          <a:bodyPr anchor="t">
            <a:norm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69" y="2020824"/>
            <a:ext cx="5389033" cy="410565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B2C66A-5996-42E4-BA4A-74FEB569CA3A}" type="datetimeFigureOut">
              <a:rPr lang="en-US" smtClean="0"/>
              <a:t>8/2/2020</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008304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B2C66A-5996-42E4-BA4A-74FEB569CA3A}" type="datetimeFigureOut">
              <a:rPr lang="en-US" smtClean="0"/>
              <a:t>8/2/2020</a:t>
            </a:fld>
            <a:endParaRPr lang="en-US"/>
          </a:p>
        </p:txBody>
      </p:sp>
      <p:sp>
        <p:nvSpPr>
          <p:cNvPr id="4" name="Footer Placeholder 3"/>
          <p:cNvSpPr>
            <a:spLocks noGrp="1"/>
          </p:cNvSpPr>
          <p:nvPr>
            <p:ph type="ftr" sz="quarter" idx="11"/>
          </p:nvPr>
        </p:nvSpPr>
        <p:spPr/>
        <p:txBody>
          <a:bodyPr/>
          <a:lstStyle/>
          <a:p>
            <a:endParaRPr lang="en-US"/>
          </a:p>
        </p:txBody>
      </p:sp>
      <p:sp>
        <p:nvSpPr>
          <p:cNvPr id="6" name="Content Placeholder 3"/>
          <p:cNvSpPr>
            <a:spLocks noGrp="1"/>
          </p:cNvSpPr>
          <p:nvPr>
            <p:ph sz="half" idx="2"/>
          </p:nvPr>
        </p:nvSpPr>
        <p:spPr>
          <a:xfrm>
            <a:off x="609600" y="2139696"/>
            <a:ext cx="5386917" cy="39867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quarter" idx="4"/>
          </p:nvPr>
        </p:nvSpPr>
        <p:spPr>
          <a:xfrm>
            <a:off x="6193369" y="2139696"/>
            <a:ext cx="5389033" cy="39867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p:cNvSpPr>
            <a:spLocks noGrp="1"/>
          </p:cNvSpPr>
          <p:nvPr>
            <p:ph type="body" idx="1"/>
          </p:nvPr>
        </p:nvSpPr>
        <p:spPr>
          <a:xfrm>
            <a:off x="609600" y="1554483"/>
            <a:ext cx="10972800" cy="461665"/>
          </a:xfrm>
        </p:spPr>
        <p:txBody>
          <a:bodyPr anchor="t">
            <a:spAutoFit/>
          </a:bodyPr>
          <a:lstStyle>
            <a:lvl1pPr marL="0" indent="0">
              <a:buNone/>
              <a:defRPr sz="2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980503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B2C66A-5996-42E4-BA4A-74FEB569CA3A}" type="datetimeFigureOut">
              <a:rPr lang="en-US" smtClean="0"/>
              <a:t>8/2/2020</a:t>
            </a:fld>
            <a:endParaRPr lang="en-US"/>
          </a:p>
        </p:txBody>
      </p:sp>
      <p:sp>
        <p:nvSpPr>
          <p:cNvPr id="4" name="Footer Placeholder 3"/>
          <p:cNvSpPr>
            <a:spLocks noGrp="1"/>
          </p:cNvSpPr>
          <p:nvPr>
            <p:ph type="ftr" sz="quarter" idx="11"/>
          </p:nvPr>
        </p:nvSpPr>
        <p:spPr/>
        <p:txBody>
          <a:bodyPr/>
          <a:lstStyle/>
          <a:p>
            <a:endParaRPr lang="en-US"/>
          </a:p>
        </p:txBody>
      </p:sp>
      <p:sp>
        <p:nvSpPr>
          <p:cNvPr id="6" name="Content Placeholder 3"/>
          <p:cNvSpPr>
            <a:spLocks noGrp="1"/>
          </p:cNvSpPr>
          <p:nvPr>
            <p:ph sz="half" idx="2"/>
          </p:nvPr>
        </p:nvSpPr>
        <p:spPr>
          <a:xfrm>
            <a:off x="609600" y="2633472"/>
            <a:ext cx="5386917" cy="349300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quarter" idx="4"/>
          </p:nvPr>
        </p:nvSpPr>
        <p:spPr>
          <a:xfrm>
            <a:off x="6193369" y="2633472"/>
            <a:ext cx="5389033" cy="349300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p:cNvSpPr>
            <a:spLocks noGrp="1"/>
          </p:cNvSpPr>
          <p:nvPr>
            <p:ph type="body" idx="1"/>
          </p:nvPr>
        </p:nvSpPr>
        <p:spPr>
          <a:xfrm>
            <a:off x="609600" y="1554482"/>
            <a:ext cx="10972800" cy="461665"/>
          </a:xfrm>
        </p:spPr>
        <p:txBody>
          <a:bodyPr anchor="t">
            <a:spAutoFit/>
          </a:bodyPr>
          <a:lstStyle>
            <a:lvl1pPr marL="0" indent="0">
              <a:buNone/>
              <a:defRPr sz="2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21917036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B2C66A-5996-42E4-BA4A-74FEB569CA3A}" type="datetimeFigureOut">
              <a:rPr lang="en-US" smtClean="0"/>
              <a:t>8/2/2020</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960876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2C66A-5996-42E4-BA4A-74FEB569CA3A}" type="datetimeFigureOut">
              <a:rPr lang="en-US" smtClean="0"/>
              <a:t>8/2/2020</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7699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8B44A54-4580-43B1-804D-2B5EE9B0F475}" type="datetimeFigureOut">
              <a:rPr lang="en-US"/>
              <a:pPr>
                <a:defRPr/>
              </a:pPr>
              <a:t>8/2/2020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9EB60C8-45F5-47F0-B947-394955FDEB3A}" type="slidenum">
              <a:rPr lang="en-US"/>
              <a:pPr>
                <a:defRPr/>
              </a:pPr>
              <a:t>‹#›</a:t>
            </a:fld>
            <a:endParaRPr lang="en-US"/>
          </a:p>
        </p:txBody>
      </p:sp>
    </p:spTree>
    <p:extLst>
      <p:ext uri="{BB962C8B-B14F-4D97-AF65-F5344CB8AC3E}">
        <p14:creationId xmlns:p14="http://schemas.microsoft.com/office/powerpoint/2010/main" val="68585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B63880-9615-4861-94D0-415A29FC3605}" type="datetimeFigureOut">
              <a:rPr lang="en-US"/>
              <a:pPr>
                <a:defRPr/>
              </a:pPr>
              <a:t>8/2/2020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DF2309E-63B5-4498-A5D2-B9620692AE1B}" type="slidenum">
              <a:rPr lang="en-US"/>
              <a:pPr>
                <a:defRPr/>
              </a:pPr>
              <a:t>‹#›</a:t>
            </a:fld>
            <a:endParaRPr lang="en-US"/>
          </a:p>
        </p:txBody>
      </p:sp>
    </p:spTree>
    <p:extLst>
      <p:ext uri="{BB962C8B-B14F-4D97-AF65-F5344CB8AC3E}">
        <p14:creationId xmlns:p14="http://schemas.microsoft.com/office/powerpoint/2010/main" val="101577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3A3A78-2311-4BDD-8ADB-BCCD133EB645}" type="datetimeFigureOut">
              <a:rPr lang="en-US"/>
              <a:pPr>
                <a:defRPr/>
              </a:pPr>
              <a:t>8/2/2020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83BB0E-FC40-4533-9A0C-219EA76B1F07}" type="slidenum">
              <a:rPr lang="en-US"/>
              <a:pPr>
                <a:defRPr/>
              </a:pPr>
              <a:t>‹#›</a:t>
            </a:fld>
            <a:endParaRPr lang="en-US"/>
          </a:p>
        </p:txBody>
      </p:sp>
    </p:spTree>
    <p:extLst>
      <p:ext uri="{BB962C8B-B14F-4D97-AF65-F5344CB8AC3E}">
        <p14:creationId xmlns:p14="http://schemas.microsoft.com/office/powerpoint/2010/main" val="231617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9BF3048-9C62-4168-83BF-CF1E0FD6A514}" type="datetimeFigureOut">
              <a:rPr lang="en-US"/>
              <a:pPr>
                <a:defRPr/>
              </a:pPr>
              <a:t>8/2/2020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731402-7D5E-4EB0-94A7-F0F682CE15A7}" type="slidenum">
              <a:rPr lang="en-US"/>
              <a:pPr>
                <a:defRPr/>
              </a:pPr>
              <a:t>‹#›</a:t>
            </a:fld>
            <a:endParaRPr lang="en-US"/>
          </a:p>
        </p:txBody>
      </p:sp>
    </p:spTree>
    <p:extLst>
      <p:ext uri="{BB962C8B-B14F-4D97-AF65-F5344CB8AC3E}">
        <p14:creationId xmlns:p14="http://schemas.microsoft.com/office/powerpoint/2010/main" val="3923568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5.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6.emf"/><Relationship Id="rId5" Type="http://schemas.openxmlformats.org/officeDocument/2006/relationships/slideLayout" Target="../slideLayouts/slideLayout50.xml"/><Relationship Id="rId10" Type="http://schemas.openxmlformats.org/officeDocument/2006/relationships/theme" Target="../theme/theme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P:\NIDDK Special Pops 2011-2016\WP\NIDDK PP Template\NIDDK PPT Art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A505ED2-5F45-471C-9A77-14A65E37A765}" type="datetimeFigureOut">
              <a:rPr lang="en-US"/>
              <a:pPr>
                <a:defRPr/>
              </a:pPr>
              <a:t>8/2/2020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9F61E2A-E442-4EB5-847D-37C2DAA8D5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fontAlgn="base">
        <a:spcBef>
          <a:spcPct val="0"/>
        </a:spcBef>
        <a:spcAft>
          <a:spcPct val="0"/>
        </a:spcAft>
        <a:defRPr sz="4400" kern="1200">
          <a:solidFill>
            <a:schemeClr val="bg1"/>
          </a:solidFill>
          <a:latin typeface="+mj-lt"/>
          <a:ea typeface="+mj-ea"/>
          <a:cs typeface="+mj-cs"/>
        </a:defRPr>
      </a:lvl1pPr>
      <a:lvl2pPr algn="ctr" rtl="0" fontAlgn="base">
        <a:spcBef>
          <a:spcPct val="0"/>
        </a:spcBef>
        <a:spcAft>
          <a:spcPct val="0"/>
        </a:spcAft>
        <a:defRPr sz="4400">
          <a:solidFill>
            <a:schemeClr val="bg1"/>
          </a:solidFill>
          <a:latin typeface="Calibri" pitchFamily="34" charset="0"/>
        </a:defRPr>
      </a:lvl2pPr>
      <a:lvl3pPr algn="ctr" rtl="0" fontAlgn="base">
        <a:spcBef>
          <a:spcPct val="0"/>
        </a:spcBef>
        <a:spcAft>
          <a:spcPct val="0"/>
        </a:spcAft>
        <a:defRPr sz="4400">
          <a:solidFill>
            <a:schemeClr val="bg1"/>
          </a:solidFill>
          <a:latin typeface="Calibri" pitchFamily="34" charset="0"/>
        </a:defRPr>
      </a:lvl3pPr>
      <a:lvl4pPr algn="ctr" rtl="0" fontAlgn="base">
        <a:spcBef>
          <a:spcPct val="0"/>
        </a:spcBef>
        <a:spcAft>
          <a:spcPct val="0"/>
        </a:spcAft>
        <a:defRPr sz="4400">
          <a:solidFill>
            <a:schemeClr val="bg1"/>
          </a:solidFill>
          <a:latin typeface="Calibri" pitchFamily="34" charset="0"/>
        </a:defRPr>
      </a:lvl4pPr>
      <a:lvl5pPr algn="ctr" rtl="0" fontAlgn="base">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P:\NIDDK Special Pops 2011-2016\WP\NIDDK PP Template\NIDDK PPT Art3.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B4B5A08-819F-4D34-94D2-CB74CDE6D68A}" type="datetimeFigureOut">
              <a:rPr lang="en-US"/>
              <a:pPr>
                <a:defRPr/>
              </a:pPr>
              <a:t>8/2/2020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D95EBF4-301B-4716-BCB4-9DD17BCA53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rtl="0" fontAlgn="base">
        <a:spcBef>
          <a:spcPct val="0"/>
        </a:spcBef>
        <a:spcAft>
          <a:spcPct val="0"/>
        </a:spcAft>
        <a:defRPr sz="4400" kern="1200">
          <a:solidFill>
            <a:schemeClr val="bg1"/>
          </a:solidFill>
          <a:latin typeface="+mj-lt"/>
          <a:ea typeface="+mj-ea"/>
          <a:cs typeface="+mj-cs"/>
        </a:defRPr>
      </a:lvl1pPr>
      <a:lvl2pPr algn="ctr" rtl="0" fontAlgn="base">
        <a:spcBef>
          <a:spcPct val="0"/>
        </a:spcBef>
        <a:spcAft>
          <a:spcPct val="0"/>
        </a:spcAft>
        <a:defRPr sz="4400">
          <a:solidFill>
            <a:schemeClr val="bg1"/>
          </a:solidFill>
          <a:latin typeface="Calibri" pitchFamily="34" charset="0"/>
        </a:defRPr>
      </a:lvl2pPr>
      <a:lvl3pPr algn="ctr" rtl="0" fontAlgn="base">
        <a:spcBef>
          <a:spcPct val="0"/>
        </a:spcBef>
        <a:spcAft>
          <a:spcPct val="0"/>
        </a:spcAft>
        <a:defRPr sz="4400">
          <a:solidFill>
            <a:schemeClr val="bg1"/>
          </a:solidFill>
          <a:latin typeface="Calibri" pitchFamily="34" charset="0"/>
        </a:defRPr>
      </a:lvl3pPr>
      <a:lvl4pPr algn="ctr" rtl="0" fontAlgn="base">
        <a:spcBef>
          <a:spcPct val="0"/>
        </a:spcBef>
        <a:spcAft>
          <a:spcPct val="0"/>
        </a:spcAft>
        <a:defRPr sz="4400">
          <a:solidFill>
            <a:schemeClr val="bg1"/>
          </a:solidFill>
          <a:latin typeface="Calibri" pitchFamily="34" charset="0"/>
        </a:defRPr>
      </a:lvl4pPr>
      <a:lvl5pPr algn="ctr" rtl="0" fontAlgn="base">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P:\NIDDK Special Pops 2011-2016\WP\NIDDK PP Template\NIDDK PPT Art4.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076EF0C-B714-4E4A-BF06-234582DB0878}" type="datetimeFigureOut">
              <a:rPr lang="en-US"/>
              <a:pPr>
                <a:defRPr/>
              </a:pPr>
              <a:t>8/2/2020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47771A8-D769-4105-AD58-2156879404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12192000" cy="1189038"/>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719501"/>
              </a:solidFill>
            </a:endParaRPr>
          </a:p>
        </p:txBody>
      </p:sp>
      <p:sp>
        <p:nvSpPr>
          <p:cNvPr id="4099" name="Title Placeholder 1"/>
          <p:cNvSpPr>
            <a:spLocks noGrp="1"/>
          </p:cNvSpPr>
          <p:nvPr>
            <p:ph type="title"/>
          </p:nvPr>
        </p:nvSpPr>
        <p:spPr bwMode="auto">
          <a:xfrm>
            <a:off x="609600" y="182563"/>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Text Placeholder 2"/>
          <p:cNvSpPr>
            <a:spLocks noGrp="1"/>
          </p:cNvSpPr>
          <p:nvPr>
            <p:ph type="body" idx="1"/>
          </p:nvPr>
        </p:nvSpPr>
        <p:spPr bwMode="auto">
          <a:xfrm>
            <a:off x="609600" y="1554163"/>
            <a:ext cx="10972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E8C9144-2FFD-4E11-A7F9-A0F43A8FD761}" type="datetimeFigureOut">
              <a:rPr lang="en-US"/>
              <a:pPr>
                <a:defRPr/>
              </a:pPr>
              <a:t>8/2/2020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20B3123-2208-4CBA-9F47-BF651B6611C3}" type="slidenum">
              <a:rPr lang="en-US"/>
              <a:pPr>
                <a:defRPr/>
              </a:pPr>
              <a:t>‹#›</a:t>
            </a:fld>
            <a:endParaRPr lang="en-US"/>
          </a:p>
        </p:txBody>
      </p:sp>
      <p:pic>
        <p:nvPicPr>
          <p:cNvPr id="4104" name="Picture 2" descr="Z:\ G R A P H I C  E L E M E N T S\Logos\DHHS\GIF PNG files\DHHS logo black.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416801" y="5745164"/>
            <a:ext cx="1096433"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2" descr="Z:\ G R A P H I C  E L E M E N T S\Logos\niddk\2013\NIH_NIDDK_Master_Logo\NIH_NIDDK_Master_Logo_2Color copy.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737600" y="5891214"/>
            <a:ext cx="30480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95982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xStyles>
    <p:titleStyle>
      <a:lvl1pPr algn="ctr" rtl="0" eaLnBrk="0" fontAlgn="base" hangingPunct="0">
        <a:spcBef>
          <a:spcPct val="0"/>
        </a:spcBef>
        <a:spcAft>
          <a:spcPct val="0"/>
        </a:spcAft>
        <a:defRPr sz="3600" kern="12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Calibri" pitchFamily="34" charset="0"/>
        </a:defRPr>
      </a:lvl2pPr>
      <a:lvl3pPr algn="ctr" rtl="0" eaLnBrk="0" fontAlgn="base" hangingPunct="0">
        <a:spcBef>
          <a:spcPct val="0"/>
        </a:spcBef>
        <a:spcAft>
          <a:spcPct val="0"/>
        </a:spcAft>
        <a:defRPr sz="3600">
          <a:solidFill>
            <a:schemeClr val="bg1"/>
          </a:solidFill>
          <a:latin typeface="Calibri" pitchFamily="34" charset="0"/>
        </a:defRPr>
      </a:lvl3pPr>
      <a:lvl4pPr algn="ctr" rtl="0" eaLnBrk="0" fontAlgn="base" hangingPunct="0">
        <a:spcBef>
          <a:spcPct val="0"/>
        </a:spcBef>
        <a:spcAft>
          <a:spcPct val="0"/>
        </a:spcAft>
        <a:defRPr sz="3600">
          <a:solidFill>
            <a:schemeClr val="bg1"/>
          </a:solidFill>
          <a:latin typeface="Calibri" pitchFamily="34" charset="0"/>
        </a:defRPr>
      </a:lvl4pPr>
      <a:lvl5pPr algn="ctr" rtl="0" eaLnBrk="0" fontAlgn="base" hangingPunct="0">
        <a:spcBef>
          <a:spcPct val="0"/>
        </a:spcBef>
        <a:spcAft>
          <a:spcPct val="0"/>
        </a:spcAft>
        <a:defRPr sz="3600">
          <a:solidFill>
            <a:schemeClr val="bg1"/>
          </a:solidFill>
          <a:latin typeface="Calibri" pitchFamily="34" charset="0"/>
        </a:defRPr>
      </a:lvl5pPr>
      <a:lvl6pPr marL="457200" algn="ctr" rtl="0" fontAlgn="base">
        <a:spcBef>
          <a:spcPct val="0"/>
        </a:spcBef>
        <a:spcAft>
          <a:spcPct val="0"/>
        </a:spcAft>
        <a:defRPr sz="3600">
          <a:solidFill>
            <a:schemeClr val="bg1"/>
          </a:solidFill>
          <a:latin typeface="Calibri" pitchFamily="34" charset="0"/>
        </a:defRPr>
      </a:lvl6pPr>
      <a:lvl7pPr marL="914400" algn="ctr" rtl="0" fontAlgn="base">
        <a:spcBef>
          <a:spcPct val="0"/>
        </a:spcBef>
        <a:spcAft>
          <a:spcPct val="0"/>
        </a:spcAft>
        <a:defRPr sz="3600">
          <a:solidFill>
            <a:schemeClr val="bg1"/>
          </a:solidFill>
          <a:latin typeface="Calibri" pitchFamily="34" charset="0"/>
        </a:defRPr>
      </a:lvl7pPr>
      <a:lvl8pPr marL="1371600" algn="ctr" rtl="0" fontAlgn="base">
        <a:spcBef>
          <a:spcPct val="0"/>
        </a:spcBef>
        <a:spcAft>
          <a:spcPct val="0"/>
        </a:spcAft>
        <a:defRPr sz="3600">
          <a:solidFill>
            <a:schemeClr val="bg1"/>
          </a:solidFill>
          <a:latin typeface="Calibri" pitchFamily="34" charset="0"/>
        </a:defRPr>
      </a:lvl8pPr>
      <a:lvl9pPr marL="1828800" algn="ctr" rtl="0" fontAlgn="base">
        <a:spcBef>
          <a:spcPct val="0"/>
        </a:spcBef>
        <a:spcAft>
          <a:spcPct val="0"/>
        </a:spcAft>
        <a:defRPr sz="36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3pPr>
      <a:lvl4pPr marL="1428750" indent="-228600" algn="l" rtl="0" eaLnBrk="0" fontAlgn="base" hangingPunct="0">
        <a:spcBef>
          <a:spcPct val="20000"/>
        </a:spcBef>
        <a:spcAft>
          <a:spcPct val="0"/>
        </a:spcAft>
        <a:buSzPct val="85000"/>
        <a:buFont typeface="Wingdings" pitchFamily="2" charset="2"/>
        <a:buChar char="v"/>
        <a:defRPr kern="1200">
          <a:solidFill>
            <a:schemeClr val="tx1"/>
          </a:solidFill>
          <a:latin typeface="+mn-lt"/>
          <a:ea typeface="+mn-ea"/>
          <a:cs typeface="+mn-cs"/>
        </a:defRPr>
      </a:lvl4pPr>
      <a:lvl5pPr marL="17145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3" y="675"/>
            <a:ext cx="12192000"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719501"/>
              </a:solidFill>
            </a:endParaRPr>
          </a:p>
        </p:txBody>
      </p:sp>
      <p:sp>
        <p:nvSpPr>
          <p:cNvPr id="2" name="Title Placeholder 1"/>
          <p:cNvSpPr>
            <a:spLocks noGrp="1"/>
          </p:cNvSpPr>
          <p:nvPr>
            <p:ph type="title"/>
          </p:nvPr>
        </p:nvSpPr>
        <p:spPr>
          <a:xfrm>
            <a:off x="609600" y="137660"/>
            <a:ext cx="10972800" cy="9147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423498"/>
            <a:ext cx="2844800" cy="230832"/>
          </a:xfrm>
          <a:prstGeom prst="rect">
            <a:avLst/>
          </a:prstGeom>
        </p:spPr>
        <p:txBody>
          <a:bodyPr vert="horz" lIns="91440" tIns="45720" rIns="91440" bIns="45720" rtlCol="0" anchor="ctr">
            <a:spAutoFit/>
          </a:bodyPr>
          <a:lstStyle>
            <a:lvl1pPr algn="l">
              <a:defRPr sz="900">
                <a:solidFill>
                  <a:schemeClr val="tx1">
                    <a:tint val="75000"/>
                  </a:schemeClr>
                </a:solidFill>
              </a:defRPr>
            </a:lvl1pPr>
          </a:lstStyle>
          <a:p>
            <a:fld id="{3CB2C66A-5996-42E4-BA4A-74FEB569CA3A}" type="datetimeFigureOut">
              <a:rPr lang="en-US" smtClean="0"/>
              <a:t>8/2/2020</a:t>
            </a:fld>
            <a:endParaRPr lang="en-US"/>
          </a:p>
        </p:txBody>
      </p:sp>
      <p:sp>
        <p:nvSpPr>
          <p:cNvPr id="5" name="Footer Placeholder 4"/>
          <p:cNvSpPr>
            <a:spLocks noGrp="1"/>
          </p:cNvSpPr>
          <p:nvPr>
            <p:ph type="ftr" sz="quarter" idx="3"/>
          </p:nvPr>
        </p:nvSpPr>
        <p:spPr>
          <a:xfrm>
            <a:off x="4165600" y="6423498"/>
            <a:ext cx="3860800" cy="230832"/>
          </a:xfrm>
          <a:prstGeom prst="rect">
            <a:avLst/>
          </a:prstGeom>
        </p:spPr>
        <p:txBody>
          <a:bodyPr vert="horz" lIns="91440" tIns="45720" rIns="91440" bIns="45720" rtlCol="0" anchor="ctr">
            <a:spAutoFit/>
          </a:bodyPr>
          <a:lstStyle>
            <a:lvl1pPr algn="ctr">
              <a:defRPr sz="9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F19AB2C2-2DBB-4BDF-9620-DAD7BEFA5082}"/>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8986128" y="6345711"/>
            <a:ext cx="2596272" cy="386404"/>
          </a:xfrm>
          <a:prstGeom prst="rect">
            <a:avLst/>
          </a:prstGeom>
        </p:spPr>
      </p:pic>
    </p:spTree>
    <p:extLst>
      <p:ext uri="{BB962C8B-B14F-4D97-AF65-F5344CB8AC3E}">
        <p14:creationId xmlns:p14="http://schemas.microsoft.com/office/powerpoint/2010/main" val="328490558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xStyles>
    <p:titleStyle>
      <a:lvl1pPr algn="l" defTabSz="685800" rtl="0" eaLnBrk="1" latinLnBrk="0" hangingPunct="1">
        <a:spcBef>
          <a:spcPct val="0"/>
        </a:spcBef>
        <a:buNone/>
        <a:defRPr sz="3300" kern="1200">
          <a:solidFill>
            <a:schemeClr val="bg1"/>
          </a:solidFill>
          <a:latin typeface="+mj-lt"/>
          <a:ea typeface="+mj-ea"/>
          <a:cs typeface="+mj-cs"/>
        </a:defRPr>
      </a:lvl1pPr>
    </p:titleStyle>
    <p:bodyStyle>
      <a:lvl1pPr marL="257175" indent="-257175" algn="l" defTabSz="6858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3pPr>
      <a:lvl4pPr marL="1071563" indent="-171450" algn="l" defTabSz="685800" rtl="0" eaLnBrk="1" latinLnBrk="0" hangingPunct="1">
        <a:spcBef>
          <a:spcPct val="20000"/>
        </a:spcBef>
        <a:buClr>
          <a:schemeClr val="accent1"/>
        </a:buClr>
        <a:buSzPct val="100000"/>
        <a:buFont typeface="Arial" pitchFamily="34" charset="0"/>
        <a:buChar char="•"/>
        <a:defRPr sz="1500" kern="1200">
          <a:solidFill>
            <a:schemeClr val="tx1"/>
          </a:solidFill>
          <a:latin typeface="+mn-lt"/>
          <a:ea typeface="+mn-ea"/>
          <a:cs typeface="+mn-cs"/>
        </a:defRPr>
      </a:lvl4pPr>
      <a:lvl5pPr marL="1285875" indent="-171450" algn="l" defTabSz="685800" rtl="0" eaLnBrk="1" latinLnBrk="0" hangingPunct="1">
        <a:spcBef>
          <a:spcPct val="20000"/>
        </a:spcBef>
        <a:buClr>
          <a:schemeClr val="accent1"/>
        </a:buClr>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8.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8.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8.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8.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8.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image" Target="../media/image8.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image" Target="../media/image8.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8.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A34F5A-5DE7-4679-B5BB-5641E1C4482F}"/>
              </a:ext>
            </a:extLst>
          </p:cNvPr>
          <p:cNvSpPr>
            <a:spLocks noGrp="1"/>
          </p:cNvSpPr>
          <p:nvPr>
            <p:ph type="subTitle" idx="1"/>
          </p:nvPr>
        </p:nvSpPr>
        <p:spPr>
          <a:xfrm>
            <a:off x="2895600" y="5181600"/>
            <a:ext cx="6400800" cy="384048"/>
          </a:xfrm>
        </p:spPr>
        <p:txBody>
          <a:bodyPr anchor="ctr">
            <a:normAutofit lnSpcReduction="10000"/>
          </a:bodyPr>
          <a:lstStyle/>
          <a:p>
            <a:r>
              <a:rPr lang="en-US" sz="1950" dirty="0"/>
              <a:t>Tolulope Abidogun, Elizabeth C. Wright, Kenneth J. Wilkins</a:t>
            </a:r>
          </a:p>
        </p:txBody>
      </p:sp>
      <p:sp>
        <p:nvSpPr>
          <p:cNvPr id="6" name="TextBox 5">
            <a:extLst>
              <a:ext uri="{FF2B5EF4-FFF2-40B4-BE49-F238E27FC236}">
                <a16:creationId xmlns:a16="http://schemas.microsoft.com/office/drawing/2014/main" id="{2CE25F69-BC03-4C62-9C1B-7EE3050F37A9}"/>
              </a:ext>
            </a:extLst>
          </p:cNvPr>
          <p:cNvSpPr txBox="1"/>
          <p:nvPr/>
        </p:nvSpPr>
        <p:spPr>
          <a:xfrm>
            <a:off x="2514600" y="1752601"/>
            <a:ext cx="7467600" cy="2800767"/>
          </a:xfrm>
          <a:prstGeom prst="rect">
            <a:avLst/>
          </a:prstGeom>
          <a:noFill/>
        </p:spPr>
        <p:txBody>
          <a:bodyPr wrap="square" rtlCol="0">
            <a:spAutoFit/>
          </a:bodyPr>
          <a:lstStyle/>
          <a:p>
            <a:pPr algn="ctr"/>
            <a:r>
              <a:rPr lang="en-US" sz="4400" dirty="0"/>
              <a:t>Analysis of Intent to Share Individual Participant Data (IPD) for Clinical Trials Registered on ClinicalTrials.gov (CTG) </a:t>
            </a:r>
          </a:p>
        </p:txBody>
      </p:sp>
      <p:pic>
        <p:nvPicPr>
          <p:cNvPr id="2" name="Audio 1">
            <a:hlinkClick r:id="" action="ppaction://media"/>
            <a:extLst>
              <a:ext uri="{FF2B5EF4-FFF2-40B4-BE49-F238E27FC236}">
                <a16:creationId xmlns:a16="http://schemas.microsoft.com/office/drawing/2014/main" id="{CF4C3389-C856-42E3-A4FB-B6BDC1C58D8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816830632"/>
      </p:ext>
    </p:extLst>
  </p:cSld>
  <p:clrMapOvr>
    <a:masterClrMapping/>
  </p:clrMapOvr>
  <mc:AlternateContent xmlns:mc="http://schemas.openxmlformats.org/markup-compatibility/2006" xmlns:p14="http://schemas.microsoft.com/office/powerpoint/2010/main">
    <mc:Choice Requires="p14">
      <p:transition spd="slow" p14:dur="2000" advTm="17169"/>
    </mc:Choice>
    <mc:Fallback xmlns="">
      <p:transition spd="slow" advTm="171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74F2FA-032D-42D5-864D-BBA6BDC55233}"/>
              </a:ext>
            </a:extLst>
          </p:cNvPr>
          <p:cNvSpPr>
            <a:spLocks noGrp="1"/>
          </p:cNvSpPr>
          <p:nvPr>
            <p:ph type="title"/>
          </p:nvPr>
        </p:nvSpPr>
        <p:spPr/>
        <p:txBody>
          <a:bodyPr/>
          <a:lstStyle/>
          <a:p>
            <a:r>
              <a:rPr lang="en-US" dirty="0"/>
              <a:t>Most commonly mentioned repositories</a:t>
            </a:r>
          </a:p>
        </p:txBody>
      </p:sp>
      <p:sp>
        <p:nvSpPr>
          <p:cNvPr id="2" name="Text Placeholder 1">
            <a:extLst>
              <a:ext uri="{FF2B5EF4-FFF2-40B4-BE49-F238E27FC236}">
                <a16:creationId xmlns:a16="http://schemas.microsoft.com/office/drawing/2014/main" id="{42ED98A7-B394-49F2-96FE-2F3D99495995}"/>
              </a:ext>
            </a:extLst>
          </p:cNvPr>
          <p:cNvSpPr>
            <a:spLocks noGrp="1"/>
          </p:cNvSpPr>
          <p:nvPr>
            <p:ph type="body" idx="1"/>
          </p:nvPr>
        </p:nvSpPr>
        <p:spPr/>
        <p:txBody>
          <a:bodyPr>
            <a:normAutofit/>
          </a:bodyPr>
          <a:lstStyle/>
          <a:p>
            <a:r>
              <a:rPr lang="en-US" sz="2000" b="1" dirty="0"/>
              <a:t>Industry</a:t>
            </a:r>
          </a:p>
        </p:txBody>
      </p:sp>
      <p:sp>
        <p:nvSpPr>
          <p:cNvPr id="4" name="Content Placeholder 3">
            <a:extLst>
              <a:ext uri="{FF2B5EF4-FFF2-40B4-BE49-F238E27FC236}">
                <a16:creationId xmlns:a16="http://schemas.microsoft.com/office/drawing/2014/main" id="{99A425D7-A75D-4C07-A413-792EED879E9C}"/>
              </a:ext>
            </a:extLst>
          </p:cNvPr>
          <p:cNvSpPr>
            <a:spLocks noGrp="1"/>
          </p:cNvSpPr>
          <p:nvPr>
            <p:ph sz="half" idx="2"/>
          </p:nvPr>
        </p:nvSpPr>
        <p:spPr/>
        <p:txBody>
          <a:bodyPr/>
          <a:lstStyle/>
          <a:p>
            <a:r>
              <a:rPr lang="en-US" sz="2000" dirty="0" err="1"/>
              <a:t>ClinicalStudyDataRequest</a:t>
            </a:r>
            <a:r>
              <a:rPr lang="en-US" sz="2000" dirty="0"/>
              <a:t> -350</a:t>
            </a:r>
          </a:p>
          <a:p>
            <a:r>
              <a:rPr lang="en-US" sz="2000" dirty="0"/>
              <a:t>Vivli - 251</a:t>
            </a:r>
          </a:p>
          <a:p>
            <a:r>
              <a:rPr lang="en-US" sz="2000" dirty="0"/>
              <a:t>Merck </a:t>
            </a:r>
            <a:r>
              <a:rPr lang="en-US" sz="2000" dirty="0" err="1"/>
              <a:t>EngageZone</a:t>
            </a:r>
            <a:r>
              <a:rPr lang="en-US" sz="2000" dirty="0"/>
              <a:t> - 163</a:t>
            </a:r>
          </a:p>
          <a:p>
            <a:r>
              <a:rPr lang="en-US" sz="2000" dirty="0"/>
              <a:t>YODA - 55</a:t>
            </a:r>
          </a:p>
          <a:p>
            <a:r>
              <a:rPr lang="en-US" sz="2000" dirty="0"/>
              <a:t>Novo Nordisk - 40</a:t>
            </a:r>
          </a:p>
          <a:p>
            <a:r>
              <a:rPr lang="en-US" sz="2000" dirty="0"/>
              <a:t>Gilead - 21</a:t>
            </a:r>
          </a:p>
          <a:p>
            <a:r>
              <a:rPr lang="en-US" sz="2000" dirty="0"/>
              <a:t>AMGEN - 20</a:t>
            </a:r>
          </a:p>
          <a:p>
            <a:r>
              <a:rPr lang="en-US" sz="2000" dirty="0"/>
              <a:t>Allergan - 18</a:t>
            </a:r>
          </a:p>
        </p:txBody>
      </p:sp>
      <p:sp>
        <p:nvSpPr>
          <p:cNvPr id="6" name="Text Placeholder 5">
            <a:extLst>
              <a:ext uri="{FF2B5EF4-FFF2-40B4-BE49-F238E27FC236}">
                <a16:creationId xmlns:a16="http://schemas.microsoft.com/office/drawing/2014/main" id="{A08CF03E-6AD7-4EA0-8A2E-ABF375F9B013}"/>
              </a:ext>
            </a:extLst>
          </p:cNvPr>
          <p:cNvSpPr>
            <a:spLocks noGrp="1"/>
          </p:cNvSpPr>
          <p:nvPr>
            <p:ph type="body" sz="quarter" idx="3"/>
          </p:nvPr>
        </p:nvSpPr>
        <p:spPr/>
        <p:txBody>
          <a:bodyPr>
            <a:normAutofit/>
          </a:bodyPr>
          <a:lstStyle/>
          <a:p>
            <a:r>
              <a:rPr lang="en-US" sz="2000" b="1" dirty="0"/>
              <a:t>NIH &amp; Others</a:t>
            </a:r>
          </a:p>
        </p:txBody>
      </p:sp>
      <p:sp>
        <p:nvSpPr>
          <p:cNvPr id="5" name="Content Placeholder 4">
            <a:extLst>
              <a:ext uri="{FF2B5EF4-FFF2-40B4-BE49-F238E27FC236}">
                <a16:creationId xmlns:a16="http://schemas.microsoft.com/office/drawing/2014/main" id="{72CB2D41-9537-4364-8332-84C8556306EC}"/>
              </a:ext>
            </a:extLst>
          </p:cNvPr>
          <p:cNvSpPr>
            <a:spLocks noGrp="1"/>
          </p:cNvSpPr>
          <p:nvPr>
            <p:ph sz="quarter" idx="4"/>
          </p:nvPr>
        </p:nvSpPr>
        <p:spPr/>
        <p:txBody>
          <a:bodyPr>
            <a:normAutofit/>
          </a:bodyPr>
          <a:lstStyle/>
          <a:p>
            <a:r>
              <a:rPr lang="en-US" sz="2000" dirty="0"/>
              <a:t>NIMH Data Archive (NDA) - 18</a:t>
            </a:r>
          </a:p>
          <a:p>
            <a:r>
              <a:rPr lang="en-US" sz="2000"/>
              <a:t>NHLBI BioLINCC </a:t>
            </a:r>
            <a:r>
              <a:rPr lang="en-US" sz="2000" dirty="0"/>
              <a:t>- 14</a:t>
            </a:r>
          </a:p>
          <a:p>
            <a:r>
              <a:rPr lang="en-US" sz="2000" dirty="0"/>
              <a:t>NIDDK Central Repository - 6</a:t>
            </a:r>
          </a:p>
          <a:p>
            <a:r>
              <a:rPr lang="en-US" sz="2000" dirty="0"/>
              <a:t>OSF - 4</a:t>
            </a:r>
          </a:p>
          <a:p>
            <a:r>
              <a:rPr lang="en-US" sz="2000" dirty="0"/>
              <a:t>NIAID </a:t>
            </a:r>
            <a:r>
              <a:rPr lang="en-US" sz="2000" dirty="0" err="1"/>
              <a:t>Immport</a:t>
            </a:r>
            <a:r>
              <a:rPr lang="en-US" sz="2000" dirty="0"/>
              <a:t> - 3</a:t>
            </a:r>
          </a:p>
          <a:p>
            <a:r>
              <a:rPr lang="en-US" sz="2000" dirty="0"/>
              <a:t>NICHD DASH - 3</a:t>
            </a:r>
          </a:p>
          <a:p>
            <a:r>
              <a:rPr lang="en-US" sz="2000" dirty="0" err="1"/>
              <a:t>Dataverse</a:t>
            </a:r>
            <a:r>
              <a:rPr lang="en-US" sz="2000" dirty="0"/>
              <a:t> - 3</a:t>
            </a:r>
          </a:p>
          <a:p>
            <a:r>
              <a:rPr lang="en-US" sz="2000" dirty="0"/>
              <a:t>Mendeley - 3</a:t>
            </a:r>
          </a:p>
          <a:p>
            <a:r>
              <a:rPr lang="en-US" sz="2000" dirty="0" err="1"/>
              <a:t>Figshare</a:t>
            </a:r>
            <a:r>
              <a:rPr lang="en-US" sz="2000" dirty="0"/>
              <a:t> - 1</a:t>
            </a:r>
          </a:p>
        </p:txBody>
      </p:sp>
      <p:pic>
        <p:nvPicPr>
          <p:cNvPr id="7" name="Audio 6">
            <a:hlinkClick r:id="" action="ppaction://media"/>
            <a:extLst>
              <a:ext uri="{FF2B5EF4-FFF2-40B4-BE49-F238E27FC236}">
                <a16:creationId xmlns:a16="http://schemas.microsoft.com/office/drawing/2014/main" id="{B698C82F-E33C-49C6-84DA-3C0567B6A8A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220337119"/>
      </p:ext>
    </p:extLst>
  </p:cSld>
  <p:clrMapOvr>
    <a:masterClrMapping/>
  </p:clrMapOvr>
  <mc:AlternateContent xmlns:mc="http://schemas.openxmlformats.org/markup-compatibility/2006" xmlns:p14="http://schemas.microsoft.com/office/powerpoint/2010/main">
    <mc:Choice Requires="p14">
      <p:transition spd="slow" p14:dur="2000" advTm="12942"/>
    </mc:Choice>
    <mc:Fallback xmlns="">
      <p:transition spd="slow" advTm="129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3DF6CB-3B9A-461D-8750-2D5756E60EB6}"/>
              </a:ext>
            </a:extLst>
          </p:cNvPr>
          <p:cNvSpPr>
            <a:spLocks noGrp="1"/>
          </p:cNvSpPr>
          <p:nvPr>
            <p:ph idx="1"/>
          </p:nvPr>
        </p:nvSpPr>
        <p:spPr>
          <a:xfrm>
            <a:off x="609600" y="1905000"/>
            <a:ext cx="10972800" cy="3108960"/>
          </a:xfrm>
        </p:spPr>
        <p:txBody>
          <a:bodyPr anchor="ctr">
            <a:noAutofit/>
          </a:bodyPr>
          <a:lstStyle/>
          <a:p>
            <a:pPr>
              <a:buFont typeface="Wingdings" panose="05000000000000000000" pitchFamily="2" charset="2"/>
              <a:buChar char="Ø"/>
            </a:pPr>
            <a:r>
              <a:rPr lang="en-US" sz="2000" dirty="0"/>
              <a:t>We reviewed the CTG records for two cohorts of trials (1) those with results between 2018 and 2019 and (2) those started in 2019 to ascertain the level of compliance with the change in ICMJE data sharing statement policy.</a:t>
            </a:r>
          </a:p>
          <a:p>
            <a:pPr>
              <a:buFont typeface="Wingdings" panose="05000000000000000000" pitchFamily="2" charset="2"/>
              <a:buChar char="Ø"/>
            </a:pPr>
            <a:r>
              <a:rPr lang="en-US" sz="2000" dirty="0"/>
              <a:t>37% of trials in Cohort 1 included information on data sharing plans compared to 72% in cohort 2.</a:t>
            </a:r>
          </a:p>
          <a:p>
            <a:pPr>
              <a:buFont typeface="Wingdings" panose="05000000000000000000" pitchFamily="2" charset="2"/>
              <a:buChar char="Ø"/>
            </a:pPr>
            <a:r>
              <a:rPr lang="en-US" sz="2000" dirty="0"/>
              <a:t>This indicates that investigators are responding to the ICMJE requirements.</a:t>
            </a:r>
          </a:p>
          <a:p>
            <a:pPr>
              <a:buFont typeface="Wingdings" panose="05000000000000000000" pitchFamily="2" charset="2"/>
              <a:buChar char="Ø"/>
            </a:pPr>
            <a:r>
              <a:rPr lang="en-US" sz="2000" dirty="0"/>
              <a:t>However, only 24% of 2,767 trials with plans in cohort 1 (trials with results) and 16% of 8,954 trials with plans in cohort 2 (trials started in 2019) said they would share data. </a:t>
            </a:r>
          </a:p>
          <a:p>
            <a:pPr>
              <a:buFont typeface="Wingdings" panose="05000000000000000000" pitchFamily="2" charset="2"/>
              <a:buChar char="Ø"/>
            </a:pPr>
            <a:r>
              <a:rPr lang="en-US" sz="2000" dirty="0"/>
              <a:t>Although low, the 16% rate is higher than the 5% reported in a similar review of 2,040 trials started in the first 6 months of 2018 (Statham 2020). </a:t>
            </a:r>
          </a:p>
          <a:p>
            <a:pPr>
              <a:buFont typeface="Wingdings" panose="05000000000000000000" pitchFamily="2" charset="2"/>
              <a:buChar char="Ø"/>
            </a:pPr>
            <a:r>
              <a:rPr lang="en-US" sz="2000" dirty="0"/>
              <a:t>For trials in both cohorts, industry data repositories were more commonly mentioned than NIH and others.</a:t>
            </a:r>
          </a:p>
        </p:txBody>
      </p:sp>
      <p:sp>
        <p:nvSpPr>
          <p:cNvPr id="2" name="Title 1">
            <a:extLst>
              <a:ext uri="{FF2B5EF4-FFF2-40B4-BE49-F238E27FC236}">
                <a16:creationId xmlns:a16="http://schemas.microsoft.com/office/drawing/2014/main" id="{CA359ABD-F51B-481D-823C-873F14A63F5C}"/>
              </a:ext>
            </a:extLst>
          </p:cNvPr>
          <p:cNvSpPr>
            <a:spLocks noGrp="1"/>
          </p:cNvSpPr>
          <p:nvPr>
            <p:ph type="title"/>
          </p:nvPr>
        </p:nvSpPr>
        <p:spPr/>
        <p:txBody>
          <a:bodyPr>
            <a:normAutofit/>
          </a:bodyPr>
          <a:lstStyle/>
          <a:p>
            <a:r>
              <a:rPr lang="en-US" dirty="0">
                <a:solidFill>
                  <a:srgbClr val="FFFFFF"/>
                </a:solidFill>
              </a:rPr>
              <a:t>Conclusion</a:t>
            </a:r>
          </a:p>
        </p:txBody>
      </p:sp>
      <p:pic>
        <p:nvPicPr>
          <p:cNvPr id="20" name="Audio 19">
            <a:hlinkClick r:id="" action="ppaction://media"/>
            <a:extLst>
              <a:ext uri="{FF2B5EF4-FFF2-40B4-BE49-F238E27FC236}">
                <a16:creationId xmlns:a16="http://schemas.microsoft.com/office/drawing/2014/main" id="{2736DCC6-7A56-4B59-A3B3-8ABDCE7C0EE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469603448"/>
      </p:ext>
    </p:extLst>
  </p:cSld>
  <p:clrMapOvr>
    <a:masterClrMapping/>
  </p:clrMapOvr>
  <mc:AlternateContent xmlns:mc="http://schemas.openxmlformats.org/markup-compatibility/2006" xmlns:p14="http://schemas.microsoft.com/office/powerpoint/2010/main">
    <mc:Choice Requires="p14">
      <p:transition spd="slow" p14:dur="2000" advTm="57557"/>
    </mc:Choice>
    <mc:Fallback xmlns="">
      <p:transition spd="slow" advTm="575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081159-A9BA-4458-8647-E8C880CAB5C3}"/>
              </a:ext>
            </a:extLst>
          </p:cNvPr>
          <p:cNvSpPr>
            <a:spLocks noGrp="1"/>
          </p:cNvSpPr>
          <p:nvPr>
            <p:ph idx="1"/>
          </p:nvPr>
        </p:nvSpPr>
        <p:spPr/>
        <p:txBody>
          <a:bodyPr/>
          <a:lstStyle/>
          <a:p>
            <a:pPr>
              <a:buFont typeface="Wingdings" panose="05000000000000000000" pitchFamily="2" charset="2"/>
              <a:buChar char="Ø"/>
            </a:pPr>
            <a:r>
              <a:rPr lang="en-US" dirty="0"/>
              <a:t>More work is needed to educate researchers on the importance of sharing IPD and on the availability of data repositories.</a:t>
            </a:r>
          </a:p>
          <a:p>
            <a:pPr>
              <a:buFont typeface="Wingdings" panose="05000000000000000000" pitchFamily="2" charset="2"/>
              <a:buChar char="Ø"/>
            </a:pPr>
            <a:r>
              <a:rPr lang="en-US" dirty="0"/>
              <a:t>Guidelines such as the NIH draft policy for data management and sharing, has the potential to improve data sharing practices among federally-funded researchers.</a:t>
            </a:r>
          </a:p>
          <a:p>
            <a:pPr>
              <a:buFont typeface="Wingdings" panose="05000000000000000000" pitchFamily="2" charset="2"/>
              <a:buChar char="Ø"/>
            </a:pPr>
            <a:r>
              <a:rPr lang="en-US" dirty="0"/>
              <a:t>Broad stakeholder input is paramount to advancing data sharing practices within the research community. </a:t>
            </a:r>
          </a:p>
        </p:txBody>
      </p:sp>
      <p:sp>
        <p:nvSpPr>
          <p:cNvPr id="3" name="Title 2">
            <a:extLst>
              <a:ext uri="{FF2B5EF4-FFF2-40B4-BE49-F238E27FC236}">
                <a16:creationId xmlns:a16="http://schemas.microsoft.com/office/drawing/2014/main" id="{91CF01E0-AC4B-45CC-9B3B-B6C16326F3F7}"/>
              </a:ext>
            </a:extLst>
          </p:cNvPr>
          <p:cNvSpPr>
            <a:spLocks noGrp="1"/>
          </p:cNvSpPr>
          <p:nvPr>
            <p:ph type="title"/>
          </p:nvPr>
        </p:nvSpPr>
        <p:spPr/>
        <p:txBody>
          <a:bodyPr/>
          <a:lstStyle/>
          <a:p>
            <a:r>
              <a:rPr lang="en-US" dirty="0"/>
              <a:t>Conclusion </a:t>
            </a:r>
          </a:p>
        </p:txBody>
      </p:sp>
      <p:pic>
        <p:nvPicPr>
          <p:cNvPr id="10" name="Audio 9">
            <a:hlinkClick r:id="" action="ppaction://media"/>
            <a:extLst>
              <a:ext uri="{FF2B5EF4-FFF2-40B4-BE49-F238E27FC236}">
                <a16:creationId xmlns:a16="http://schemas.microsoft.com/office/drawing/2014/main" id="{39B05058-2301-4B3D-9CB7-8DFDC42B7F8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309276010"/>
      </p:ext>
    </p:extLst>
  </p:cSld>
  <p:clrMapOvr>
    <a:masterClrMapping/>
  </p:clrMapOvr>
  <mc:AlternateContent xmlns:mc="http://schemas.openxmlformats.org/markup-compatibility/2006" xmlns:p14="http://schemas.microsoft.com/office/powerpoint/2010/main">
    <mc:Choice Requires="p14">
      <p:transition spd="slow" p14:dur="2000" advTm="33449"/>
    </mc:Choice>
    <mc:Fallback xmlns="">
      <p:transition spd="slow" advTm="334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04D6C5-BDD7-416D-A4D2-3DA76754E8F6}"/>
              </a:ext>
            </a:extLst>
          </p:cNvPr>
          <p:cNvSpPr>
            <a:spLocks noGrp="1"/>
          </p:cNvSpPr>
          <p:nvPr>
            <p:ph idx="1"/>
          </p:nvPr>
        </p:nvSpPr>
        <p:spPr/>
        <p:txBody>
          <a:bodyPr>
            <a:normAutofit fontScale="92500" lnSpcReduction="10000"/>
          </a:bodyPr>
          <a:lstStyle/>
          <a:p>
            <a:pPr>
              <a:buFont typeface="Wingdings" panose="05000000000000000000" pitchFamily="2" charset="2"/>
              <a:buChar char="Ø"/>
            </a:pPr>
            <a:r>
              <a:rPr lang="en-US" dirty="0" err="1"/>
              <a:t>Bergeris</a:t>
            </a:r>
            <a:r>
              <a:rPr lang="en-US" dirty="0"/>
              <a:t> A, </a:t>
            </a:r>
            <a:r>
              <a:rPr lang="en-US" dirty="0" err="1"/>
              <a:t>Tse</a:t>
            </a:r>
            <a:r>
              <a:rPr lang="en-US" dirty="0"/>
              <a:t> T, </a:t>
            </a:r>
            <a:r>
              <a:rPr lang="en-US" dirty="0" err="1"/>
              <a:t>Zarin</a:t>
            </a:r>
            <a:r>
              <a:rPr lang="en-US" dirty="0"/>
              <a:t> DA. Trialists' Intent to Share Individual Participant Data as Disclosed at ClinicalTrials.gov. JAMA. 2018 Jan 23;319(4):406-408.</a:t>
            </a:r>
          </a:p>
          <a:p>
            <a:pPr>
              <a:buFont typeface="Wingdings" panose="05000000000000000000" pitchFamily="2" charset="2"/>
              <a:buChar char="Ø"/>
            </a:pPr>
            <a:r>
              <a:rPr lang="en-US" dirty="0"/>
              <a:t>Institute of Medicine (IOM). 2015. Sharing clinical trial data: Maximizing benefits, minimizing risk. Washington, DC: The National Academies Press.</a:t>
            </a:r>
          </a:p>
          <a:p>
            <a:pPr>
              <a:buFont typeface="Wingdings" panose="05000000000000000000" pitchFamily="2" charset="2"/>
              <a:buChar char="Ø"/>
            </a:pPr>
            <a:r>
              <a:rPr lang="en-US" dirty="0"/>
              <a:t>Statham EE, White SA, </a:t>
            </a:r>
            <a:r>
              <a:rPr lang="en-US" dirty="0" err="1"/>
              <a:t>Sonwane</a:t>
            </a:r>
            <a:r>
              <a:rPr lang="en-US" dirty="0"/>
              <a:t> B, </a:t>
            </a:r>
            <a:r>
              <a:rPr lang="en-US" dirty="0" err="1"/>
              <a:t>Bierer</a:t>
            </a:r>
            <a:r>
              <a:rPr lang="en-US" dirty="0"/>
              <a:t> BE. Primed to Comply: Individual Participant Data Sharing Statements on ClinicalTrials.gov. </a:t>
            </a:r>
            <a:r>
              <a:rPr lang="en-US" dirty="0" err="1"/>
              <a:t>PLoS</a:t>
            </a:r>
            <a:r>
              <a:rPr lang="en-US" dirty="0"/>
              <a:t> One. 2020 Feb 18;15(2):e0226143.</a:t>
            </a:r>
          </a:p>
          <a:p>
            <a:pPr>
              <a:buFont typeface="Wingdings" panose="05000000000000000000" pitchFamily="2" charset="2"/>
              <a:buChar char="Ø"/>
            </a:pPr>
            <a:r>
              <a:rPr lang="en-US" dirty="0" err="1"/>
              <a:t>Taichman</a:t>
            </a:r>
            <a:r>
              <a:rPr lang="en-US" dirty="0"/>
              <a:t> DB, </a:t>
            </a:r>
            <a:r>
              <a:rPr lang="en-US" dirty="0" err="1"/>
              <a:t>Sahni</a:t>
            </a:r>
            <a:r>
              <a:rPr lang="en-US" dirty="0"/>
              <a:t> P, </a:t>
            </a:r>
            <a:r>
              <a:rPr lang="en-US" dirty="0" err="1"/>
              <a:t>Pinborg</a:t>
            </a:r>
            <a:r>
              <a:rPr lang="en-US" dirty="0"/>
              <a:t> A, Peiperl L, Laine C, James A, Hong ST, </a:t>
            </a:r>
            <a:r>
              <a:rPr lang="en-US" dirty="0" err="1"/>
              <a:t>Haileamlak</a:t>
            </a:r>
            <a:r>
              <a:rPr lang="en-US" dirty="0"/>
              <a:t> A, </a:t>
            </a:r>
            <a:r>
              <a:rPr lang="en-US" dirty="0" err="1"/>
              <a:t>Gollogly</a:t>
            </a:r>
            <a:r>
              <a:rPr lang="en-US" dirty="0"/>
              <a:t> L, </a:t>
            </a:r>
            <a:r>
              <a:rPr lang="en-US" dirty="0" err="1"/>
              <a:t>Godlee</a:t>
            </a:r>
            <a:r>
              <a:rPr lang="en-US" dirty="0"/>
              <a:t> F, </a:t>
            </a:r>
            <a:r>
              <a:rPr lang="en-US" dirty="0" err="1"/>
              <a:t>Frizelle</a:t>
            </a:r>
            <a:r>
              <a:rPr lang="en-US" dirty="0"/>
              <a:t> FA, </a:t>
            </a:r>
            <a:r>
              <a:rPr lang="en-US" dirty="0" err="1"/>
              <a:t>Florenzano</a:t>
            </a:r>
            <a:r>
              <a:rPr lang="en-US" dirty="0"/>
              <a:t> F, </a:t>
            </a:r>
            <a:r>
              <a:rPr lang="en-US" dirty="0" err="1"/>
              <a:t>Drazen</a:t>
            </a:r>
            <a:r>
              <a:rPr lang="en-US" dirty="0"/>
              <a:t> JM, </a:t>
            </a:r>
            <a:r>
              <a:rPr lang="en-US" dirty="0" err="1"/>
              <a:t>Bauchner</a:t>
            </a:r>
            <a:r>
              <a:rPr lang="en-US" dirty="0"/>
              <a:t> H, </a:t>
            </a:r>
            <a:r>
              <a:rPr lang="en-US" dirty="0" err="1"/>
              <a:t>Baethge</a:t>
            </a:r>
            <a:r>
              <a:rPr lang="en-US" dirty="0"/>
              <a:t> C, Backus J. Data Sharing Statements for Clinical Trials: A Requirement of the International Committee of Medical Journal Editors. Ann Intern Med. 2017 Jul 4;167(1):63-65.</a:t>
            </a:r>
          </a:p>
          <a:p>
            <a:pPr>
              <a:buFont typeface="Wingdings" panose="05000000000000000000" pitchFamily="2" charset="2"/>
              <a:buChar char="Ø"/>
            </a:pPr>
            <a:r>
              <a:rPr lang="en-US" dirty="0" err="1"/>
              <a:t>Zarin</a:t>
            </a:r>
            <a:r>
              <a:rPr lang="en-US" dirty="0"/>
              <a:t> DA, </a:t>
            </a:r>
            <a:r>
              <a:rPr lang="en-US" dirty="0" err="1"/>
              <a:t>Tse</a:t>
            </a:r>
            <a:r>
              <a:rPr lang="en-US" dirty="0"/>
              <a:t> T. Sharing Individual Participant Data (IPD) within the Context of the Trial Reporting System (TRS). </a:t>
            </a:r>
            <a:r>
              <a:rPr lang="en-US" dirty="0" err="1"/>
              <a:t>PLoS</a:t>
            </a:r>
            <a:r>
              <a:rPr lang="en-US" dirty="0"/>
              <a:t> Med. 2016 Jan 19;13(1):e1001946. </a:t>
            </a:r>
            <a:r>
              <a:rPr lang="en-US" dirty="0" err="1"/>
              <a:t>doi</a:t>
            </a:r>
            <a:r>
              <a:rPr lang="en-US" dirty="0"/>
              <a:t>: 10.1371/journal.pmed.1001946. </a:t>
            </a:r>
            <a:r>
              <a:rPr lang="en-US" dirty="0" err="1"/>
              <a:t>eCollection</a:t>
            </a:r>
            <a:r>
              <a:rPr lang="en-US" dirty="0"/>
              <a:t> 2016 Jan.</a:t>
            </a:r>
          </a:p>
          <a:p>
            <a:pPr>
              <a:buFont typeface="Wingdings" panose="05000000000000000000" pitchFamily="2" charset="2"/>
              <a:buChar char="Ø"/>
            </a:pPr>
            <a:endParaRPr lang="en-US" dirty="0"/>
          </a:p>
        </p:txBody>
      </p:sp>
      <p:sp>
        <p:nvSpPr>
          <p:cNvPr id="3" name="Title 2">
            <a:extLst>
              <a:ext uri="{FF2B5EF4-FFF2-40B4-BE49-F238E27FC236}">
                <a16:creationId xmlns:a16="http://schemas.microsoft.com/office/drawing/2014/main" id="{418432D6-2EF7-4B14-B6DE-03FF42F03397}"/>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217348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1D3186-CC44-0B48-9867-D5345B505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029" y="2979941"/>
            <a:ext cx="6808464" cy="928745"/>
          </a:xfrm>
          <a:prstGeom prst="rect">
            <a:avLst/>
          </a:prstGeom>
        </p:spPr>
      </p:pic>
    </p:spTree>
    <p:extLst>
      <p:ext uri="{BB962C8B-B14F-4D97-AF65-F5344CB8AC3E}">
        <p14:creationId xmlns:p14="http://schemas.microsoft.com/office/powerpoint/2010/main" val="9332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8E6B3A-2ADB-464E-AB68-BBB81EEFF573}"/>
              </a:ext>
            </a:extLst>
          </p:cNvPr>
          <p:cNvSpPr>
            <a:spLocks noGrp="1"/>
          </p:cNvSpPr>
          <p:nvPr>
            <p:ph idx="1"/>
          </p:nvPr>
        </p:nvSpPr>
        <p:spPr/>
        <p:txBody>
          <a:bodyPr>
            <a:normAutofit/>
          </a:bodyPr>
          <a:lstStyle/>
          <a:p>
            <a:pPr>
              <a:buFont typeface="Wingdings" panose="05000000000000000000" pitchFamily="2" charset="2"/>
              <a:buChar char="Ø"/>
            </a:pPr>
            <a:r>
              <a:rPr lang="en-US" sz="2000" dirty="0"/>
              <a:t>In 2015, ClinicalTrials.gov (CTG) began to collect information on plans to share deidentified individual participant data (IPD). </a:t>
            </a:r>
          </a:p>
          <a:p>
            <a:pPr>
              <a:buFont typeface="Wingdings" panose="05000000000000000000" pitchFamily="2" charset="2"/>
              <a:buChar char="Ø"/>
            </a:pPr>
            <a:r>
              <a:rPr lang="en-US" sz="2000" dirty="0"/>
              <a:t>To collect these data, two optional fields were added: </a:t>
            </a:r>
          </a:p>
          <a:p>
            <a:pPr marL="1066800" lvl="2" indent="-385763">
              <a:buFont typeface="+mj-lt"/>
              <a:buAutoNum type="arabicPeriod"/>
            </a:pPr>
            <a:r>
              <a:rPr lang="en-US" sz="2000" dirty="0"/>
              <a:t>Plan to share IPD: Yes, No, or Undecided and, </a:t>
            </a:r>
          </a:p>
          <a:p>
            <a:pPr marL="1066800" lvl="2" indent="-385763">
              <a:buFont typeface="+mj-lt"/>
              <a:buAutoNum type="arabicPeriod"/>
            </a:pPr>
            <a:r>
              <a:rPr lang="en-US" sz="2000" dirty="0"/>
              <a:t>Plan Description. </a:t>
            </a:r>
          </a:p>
          <a:p>
            <a:pPr marL="219456" indent="-256032">
              <a:buFont typeface="Wingdings" panose="05000000000000000000" pitchFamily="2" charset="2"/>
              <a:buChar char="Ø"/>
            </a:pPr>
            <a:r>
              <a:rPr lang="en-US" sz="2000" dirty="0"/>
              <a:t>Subsequently, fields for IPD sharing timeframe, access criteria and uniform resource locator (URL) were included.		</a:t>
            </a:r>
          </a:p>
          <a:p>
            <a:pPr>
              <a:buFont typeface="Wingdings" panose="05000000000000000000" pitchFamily="2" charset="2"/>
              <a:buChar char="Ø"/>
            </a:pPr>
            <a:r>
              <a:rPr lang="en-US" sz="2000" dirty="0"/>
              <a:t>In 2017, the International Committee of Medical Journal Editors (ICMJE) updated its data sharing policy requiring that:</a:t>
            </a:r>
          </a:p>
          <a:p>
            <a:pPr marL="1066800" lvl="2" indent="-385763">
              <a:buFont typeface="+mj-lt"/>
              <a:buAutoNum type="arabicPeriod"/>
            </a:pPr>
            <a:r>
              <a:rPr lang="en-US" sz="2000" dirty="0"/>
              <a:t>Manuscripts submitted to its journals include a data sharing statement starting July 1, 2018 and, </a:t>
            </a:r>
          </a:p>
          <a:p>
            <a:pPr marL="1066800" lvl="2" indent="-385763">
              <a:buFont typeface="+mj-lt"/>
              <a:buAutoNum type="arabicPeriod"/>
            </a:pPr>
            <a:r>
              <a:rPr lang="en-US" sz="2000" dirty="0"/>
              <a:t>Clinical trials that enroll patients after January 1, 2019 include a data sharing plan in the trial’s registration. </a:t>
            </a:r>
          </a:p>
        </p:txBody>
      </p:sp>
      <p:sp>
        <p:nvSpPr>
          <p:cNvPr id="5" name="Title 4">
            <a:extLst>
              <a:ext uri="{FF2B5EF4-FFF2-40B4-BE49-F238E27FC236}">
                <a16:creationId xmlns:a16="http://schemas.microsoft.com/office/drawing/2014/main" id="{0317B9B2-087C-48D1-B14B-CE54077E8A1D}"/>
              </a:ext>
            </a:extLst>
          </p:cNvPr>
          <p:cNvSpPr>
            <a:spLocks noGrp="1"/>
          </p:cNvSpPr>
          <p:nvPr>
            <p:ph type="title"/>
          </p:nvPr>
        </p:nvSpPr>
        <p:spPr/>
        <p:txBody>
          <a:bodyPr/>
          <a:lstStyle/>
          <a:p>
            <a:r>
              <a:rPr lang="en-US" dirty="0"/>
              <a:t>Introduction</a:t>
            </a:r>
          </a:p>
        </p:txBody>
      </p:sp>
      <p:pic>
        <p:nvPicPr>
          <p:cNvPr id="9" name="Audio 8">
            <a:hlinkClick r:id="" action="ppaction://media"/>
            <a:extLst>
              <a:ext uri="{FF2B5EF4-FFF2-40B4-BE49-F238E27FC236}">
                <a16:creationId xmlns:a16="http://schemas.microsoft.com/office/drawing/2014/main" id="{D1A38101-3FA2-47AC-8671-6C7B49DAE67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06730228"/>
      </p:ext>
    </p:extLst>
  </p:cSld>
  <p:clrMapOvr>
    <a:masterClrMapping/>
  </p:clrMapOvr>
  <mc:AlternateContent xmlns:mc="http://schemas.openxmlformats.org/markup-compatibility/2006" xmlns:p14="http://schemas.microsoft.com/office/powerpoint/2010/main">
    <mc:Choice Requires="p14">
      <p:transition spd="slow" p14:dur="2000" advTm="46866"/>
    </mc:Choice>
    <mc:Fallback xmlns="">
      <p:transition spd="slow" advTm="468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C8EA9F-E2B0-4F11-9DF5-3908E3743AF4}"/>
              </a:ext>
            </a:extLst>
          </p:cNvPr>
          <p:cNvSpPr>
            <a:spLocks noGrp="1"/>
          </p:cNvSpPr>
          <p:nvPr>
            <p:ph idx="1"/>
          </p:nvPr>
        </p:nvSpPr>
        <p:spPr/>
        <p:txBody>
          <a:bodyPr>
            <a:normAutofit/>
          </a:bodyPr>
          <a:lstStyle/>
          <a:p>
            <a:pPr>
              <a:buFont typeface="Wingdings" panose="05000000000000000000" pitchFamily="2" charset="2"/>
              <a:buChar char="Ø"/>
            </a:pPr>
            <a:r>
              <a:rPr lang="en-US" sz="2000" dirty="0"/>
              <a:t>We searched the Aggregate Analysis of ClinicalTrials.gov (AACT) database as of </a:t>
            </a:r>
            <a:r>
              <a:rPr lang="en-US" sz="2000" b="1" dirty="0"/>
              <a:t>October 31, 2019 </a:t>
            </a:r>
            <a:r>
              <a:rPr lang="en-US" sz="2000" dirty="0"/>
              <a:t>for all records of registered clinical trials, focusing on two cohorts: </a:t>
            </a:r>
          </a:p>
          <a:p>
            <a:pPr marL="914400" lvl="1" indent="-457200">
              <a:buClrTx/>
              <a:buAutoNum type="alphaLcPeriod"/>
            </a:pPr>
            <a:r>
              <a:rPr lang="en-US" sz="2000" dirty="0"/>
              <a:t>Trials with results posted between January 1, 2018 and June 30, 2019 and,</a:t>
            </a:r>
          </a:p>
          <a:p>
            <a:pPr marL="914400" lvl="1" indent="-457200">
              <a:buClrTx/>
              <a:buAutoNum type="alphaLcPeriod"/>
            </a:pPr>
            <a:r>
              <a:rPr lang="en-US" sz="2000" dirty="0"/>
              <a:t>Trials whose start dates were on or after January 1, 2019. </a:t>
            </a:r>
          </a:p>
          <a:p>
            <a:pPr marL="914400" lvl="1" indent="-457200">
              <a:buClrTx/>
              <a:buAutoNum type="alphaLcPeriod"/>
            </a:pPr>
            <a:endParaRPr lang="en-US" sz="2000" dirty="0"/>
          </a:p>
          <a:p>
            <a:pPr>
              <a:buFont typeface="Wingdings" panose="05000000000000000000" pitchFamily="2" charset="2"/>
              <a:buChar char="Ø"/>
            </a:pPr>
            <a:r>
              <a:rPr lang="en-US" sz="2000" dirty="0"/>
              <a:t>Other information from ClinicalTrials.gov included:</a:t>
            </a:r>
          </a:p>
          <a:p>
            <a:pPr lvl="1">
              <a:buFont typeface="Wingdings" panose="05000000000000000000" pitchFamily="2" charset="2"/>
              <a:buChar char="Ø"/>
            </a:pPr>
            <a:r>
              <a:rPr lang="en-US" sz="1700" dirty="0"/>
              <a:t>Status of trial: Recruiting, Active, Completed/terminated (term)</a:t>
            </a:r>
          </a:p>
          <a:p>
            <a:pPr lvl="1">
              <a:buFont typeface="Wingdings" panose="05000000000000000000" pitchFamily="2" charset="2"/>
              <a:buChar char="Ø"/>
            </a:pPr>
            <a:r>
              <a:rPr lang="en-US" sz="1700" dirty="0"/>
              <a:t>Whether the trial was randomized, multicenter, had a site in the United States (US), involved a drug/biologic (biol)</a:t>
            </a:r>
          </a:p>
          <a:p>
            <a:pPr lvl="1">
              <a:buFont typeface="Wingdings" panose="05000000000000000000" pitchFamily="2" charset="2"/>
              <a:buChar char="Ø"/>
            </a:pPr>
            <a:r>
              <a:rPr lang="en-US" sz="1700" dirty="0"/>
              <a:t>Type of sponsor: Industry (Ind), National Institutes of Health (NIH), or Other</a:t>
            </a:r>
            <a:endParaRPr lang="en-US" sz="1400" dirty="0"/>
          </a:p>
          <a:p>
            <a:pPr lvl="2">
              <a:buFont typeface="Wingdings" panose="05000000000000000000" pitchFamily="2" charset="2"/>
              <a:buChar char="Ø"/>
            </a:pPr>
            <a:r>
              <a:rPr lang="en-US" sz="1400" dirty="0"/>
              <a:t> “Other” sponsor included academic research institutions, other government agencies, and non-profit organizations</a:t>
            </a:r>
          </a:p>
          <a:p>
            <a:pPr lvl="1">
              <a:buFont typeface="Wingdings" panose="05000000000000000000" pitchFamily="2" charset="2"/>
              <a:buChar char="Ø"/>
            </a:pPr>
            <a:r>
              <a:rPr lang="en-US" sz="1700" dirty="0"/>
              <a:t>Number of participants enrolled</a:t>
            </a:r>
          </a:p>
          <a:p>
            <a:pPr lvl="1">
              <a:buFont typeface="Wingdings" panose="05000000000000000000" pitchFamily="2" charset="2"/>
              <a:buChar char="Ø"/>
            </a:pPr>
            <a:endParaRPr lang="en-US" sz="2000" dirty="0"/>
          </a:p>
          <a:p>
            <a:pPr>
              <a:buFont typeface="Wingdings" panose="05000000000000000000" pitchFamily="2" charset="2"/>
              <a:buChar char="Ø"/>
            </a:pPr>
            <a:r>
              <a:rPr lang="en-US" sz="2000" dirty="0"/>
              <a:t>Plans were also coded to determine whether a data repository was named.</a:t>
            </a:r>
          </a:p>
          <a:p>
            <a:pPr>
              <a:buFont typeface="Wingdings" panose="05000000000000000000" pitchFamily="2" charset="2"/>
              <a:buChar char="Ø"/>
            </a:pPr>
            <a:endParaRPr lang="en-US" sz="2000" dirty="0"/>
          </a:p>
          <a:p>
            <a:pPr marL="0" indent="0">
              <a:buNone/>
            </a:pPr>
            <a:endParaRPr lang="en-US" sz="2000" dirty="0"/>
          </a:p>
          <a:p>
            <a:pPr marL="0" indent="0">
              <a:buNone/>
            </a:pPr>
            <a:endParaRPr lang="en-US" sz="2000" dirty="0"/>
          </a:p>
          <a:p>
            <a:endParaRPr lang="en-US" dirty="0"/>
          </a:p>
        </p:txBody>
      </p:sp>
      <p:sp>
        <p:nvSpPr>
          <p:cNvPr id="2" name="Title 1">
            <a:extLst>
              <a:ext uri="{FF2B5EF4-FFF2-40B4-BE49-F238E27FC236}">
                <a16:creationId xmlns:a16="http://schemas.microsoft.com/office/drawing/2014/main" id="{0308CED7-4531-4FED-89C6-42E747F9928A}"/>
              </a:ext>
            </a:extLst>
          </p:cNvPr>
          <p:cNvSpPr>
            <a:spLocks noGrp="1"/>
          </p:cNvSpPr>
          <p:nvPr>
            <p:ph type="title"/>
          </p:nvPr>
        </p:nvSpPr>
        <p:spPr/>
        <p:txBody>
          <a:bodyPr/>
          <a:lstStyle/>
          <a:p>
            <a:r>
              <a:rPr lang="en-US" dirty="0"/>
              <a:t>Methods</a:t>
            </a:r>
          </a:p>
        </p:txBody>
      </p:sp>
      <p:pic>
        <p:nvPicPr>
          <p:cNvPr id="16" name="Audio 15">
            <a:hlinkClick r:id="" action="ppaction://media"/>
            <a:extLst>
              <a:ext uri="{FF2B5EF4-FFF2-40B4-BE49-F238E27FC236}">
                <a16:creationId xmlns:a16="http://schemas.microsoft.com/office/drawing/2014/main" id="{4DDF1E8F-9CC8-4677-B384-331CAE5C205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615231551"/>
      </p:ext>
    </p:extLst>
  </p:cSld>
  <p:clrMapOvr>
    <a:masterClrMapping/>
  </p:clrMapOvr>
  <mc:AlternateContent xmlns:mc="http://schemas.openxmlformats.org/markup-compatibility/2006" xmlns:p14="http://schemas.microsoft.com/office/powerpoint/2010/main">
    <mc:Choice Requires="p14">
      <p:transition spd="slow" p14:dur="2000" advTm="38760"/>
    </mc:Choice>
    <mc:Fallback xmlns="">
      <p:transition spd="slow" advTm="387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9D393-1885-47A6-8D4D-BFFA7B587203}"/>
              </a:ext>
            </a:extLst>
          </p:cNvPr>
          <p:cNvSpPr>
            <a:spLocks noGrp="1"/>
          </p:cNvSpPr>
          <p:nvPr>
            <p:ph type="title"/>
          </p:nvPr>
        </p:nvSpPr>
        <p:spPr/>
        <p:txBody>
          <a:bodyPr/>
          <a:lstStyle/>
          <a:p>
            <a:r>
              <a:rPr lang="en-US" sz="3600" dirty="0"/>
              <a:t>Results: Description of cohorts </a:t>
            </a:r>
          </a:p>
        </p:txBody>
      </p:sp>
      <p:graphicFrame>
        <p:nvGraphicFramePr>
          <p:cNvPr id="5" name="Content Placeholder 6">
            <a:extLst>
              <a:ext uri="{FF2B5EF4-FFF2-40B4-BE49-F238E27FC236}">
                <a16:creationId xmlns:a16="http://schemas.microsoft.com/office/drawing/2014/main" id="{87C057C1-3CD7-4F22-978A-DB5F47FE50B4}"/>
              </a:ext>
            </a:extLst>
          </p:cNvPr>
          <p:cNvGraphicFramePr>
            <a:graphicFrameLocks/>
          </p:cNvGraphicFramePr>
          <p:nvPr>
            <p:extLst>
              <p:ext uri="{D42A27DB-BD31-4B8C-83A1-F6EECF244321}">
                <p14:modId xmlns:p14="http://schemas.microsoft.com/office/powerpoint/2010/main" val="802191099"/>
              </p:ext>
            </p:extLst>
          </p:nvPr>
        </p:nvGraphicFramePr>
        <p:xfrm>
          <a:off x="6096000" y="1295402"/>
          <a:ext cx="4572000" cy="50291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ontent Placeholder 6">
            <a:extLst>
              <a:ext uri="{FF2B5EF4-FFF2-40B4-BE49-F238E27FC236}">
                <a16:creationId xmlns:a16="http://schemas.microsoft.com/office/drawing/2014/main" id="{A644D077-5069-4DE8-B893-804E1CE090C7}"/>
              </a:ext>
            </a:extLst>
          </p:cNvPr>
          <p:cNvGraphicFramePr>
            <a:graphicFrameLocks noGrp="1"/>
          </p:cNvGraphicFramePr>
          <p:nvPr>
            <p:ph idx="1"/>
            <p:extLst>
              <p:ext uri="{D42A27DB-BD31-4B8C-83A1-F6EECF244321}">
                <p14:modId xmlns:p14="http://schemas.microsoft.com/office/powerpoint/2010/main" val="1103565074"/>
              </p:ext>
            </p:extLst>
          </p:nvPr>
        </p:nvGraphicFramePr>
        <p:xfrm>
          <a:off x="1524000" y="1295401"/>
          <a:ext cx="4572000" cy="5029200"/>
        </p:xfrm>
        <a:graphic>
          <a:graphicData uri="http://schemas.openxmlformats.org/drawingml/2006/chart">
            <c:chart xmlns:c="http://schemas.openxmlformats.org/drawingml/2006/chart" xmlns:r="http://schemas.openxmlformats.org/officeDocument/2006/relationships" r:id="rId6"/>
          </a:graphicData>
        </a:graphic>
      </p:graphicFrame>
      <p:pic>
        <p:nvPicPr>
          <p:cNvPr id="7" name="Audio 8">
            <a:hlinkClick r:id="" action="ppaction://media"/>
            <a:extLst>
              <a:ext uri="{FF2B5EF4-FFF2-40B4-BE49-F238E27FC236}">
                <a16:creationId xmlns:a16="http://schemas.microsoft.com/office/drawing/2014/main" id="{32DCE28A-74CD-4CB5-BF4F-086A8E4DBBD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4648200"/>
            <a:ext cx="409575" cy="409575"/>
          </a:xfrm>
          <a:prstGeom prst="rect">
            <a:avLst/>
          </a:prstGeom>
        </p:spPr>
      </p:pic>
    </p:spTree>
    <p:extLst>
      <p:ext uri="{BB962C8B-B14F-4D97-AF65-F5344CB8AC3E}">
        <p14:creationId xmlns:p14="http://schemas.microsoft.com/office/powerpoint/2010/main" val="425262253"/>
      </p:ext>
    </p:extLst>
  </p:cSld>
  <p:clrMapOvr>
    <a:masterClrMapping/>
  </p:clrMapOvr>
  <mc:AlternateContent xmlns:mc="http://schemas.openxmlformats.org/markup-compatibility/2006" xmlns:p14="http://schemas.microsoft.com/office/powerpoint/2010/main">
    <mc:Choice Requires="p14">
      <p:transition spd="slow" p14:dur="2000" advTm="59312"/>
    </mc:Choice>
    <mc:Fallback xmlns="">
      <p:transition spd="slow" advTm="593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extLst>
    <p:ext uri="{E180D4A7-C9FB-4DFB-919C-405C955672EB}">
      <p14:showEvtLst xmlns:p14="http://schemas.microsoft.com/office/powerpoint/2010/main">
        <p14:playEvt time="170" objId="7"/>
        <p14:stopEvt time="59131" objId="7"/>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9D393-1885-47A6-8D4D-BFFA7B587203}"/>
              </a:ext>
            </a:extLst>
          </p:cNvPr>
          <p:cNvSpPr>
            <a:spLocks noGrp="1"/>
          </p:cNvSpPr>
          <p:nvPr>
            <p:ph type="title"/>
          </p:nvPr>
        </p:nvSpPr>
        <p:spPr/>
        <p:txBody>
          <a:bodyPr/>
          <a:lstStyle/>
          <a:p>
            <a:r>
              <a:rPr lang="en-US" sz="3600" dirty="0"/>
              <a:t>Results: Percent of trials with IPD plan data </a:t>
            </a:r>
          </a:p>
        </p:txBody>
      </p:sp>
      <p:graphicFrame>
        <p:nvGraphicFramePr>
          <p:cNvPr id="7" name="Content Placeholder 6">
            <a:extLst>
              <a:ext uri="{FF2B5EF4-FFF2-40B4-BE49-F238E27FC236}">
                <a16:creationId xmlns:a16="http://schemas.microsoft.com/office/drawing/2014/main" id="{A0217376-3F5A-44FB-922F-49B91846E4B5}"/>
              </a:ext>
            </a:extLst>
          </p:cNvPr>
          <p:cNvGraphicFramePr>
            <a:graphicFrameLocks noGrp="1"/>
          </p:cNvGraphicFramePr>
          <p:nvPr>
            <p:ph idx="1"/>
            <p:extLst>
              <p:ext uri="{D42A27DB-BD31-4B8C-83A1-F6EECF244321}">
                <p14:modId xmlns:p14="http://schemas.microsoft.com/office/powerpoint/2010/main" val="1539161052"/>
              </p:ext>
            </p:extLst>
          </p:nvPr>
        </p:nvGraphicFramePr>
        <p:xfrm>
          <a:off x="1524000" y="1308847"/>
          <a:ext cx="4572000" cy="5029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ontent Placeholder 6">
            <a:extLst>
              <a:ext uri="{FF2B5EF4-FFF2-40B4-BE49-F238E27FC236}">
                <a16:creationId xmlns:a16="http://schemas.microsoft.com/office/drawing/2014/main" id="{87C057C1-3CD7-4F22-978A-DB5F47FE50B4}"/>
              </a:ext>
            </a:extLst>
          </p:cNvPr>
          <p:cNvGraphicFramePr>
            <a:graphicFrameLocks/>
          </p:cNvGraphicFramePr>
          <p:nvPr>
            <p:extLst>
              <p:ext uri="{D42A27DB-BD31-4B8C-83A1-F6EECF244321}">
                <p14:modId xmlns:p14="http://schemas.microsoft.com/office/powerpoint/2010/main" val="3547725953"/>
              </p:ext>
            </p:extLst>
          </p:nvPr>
        </p:nvGraphicFramePr>
        <p:xfrm>
          <a:off x="6096000" y="1308847"/>
          <a:ext cx="4754880" cy="5029200"/>
        </p:xfrm>
        <a:graphic>
          <a:graphicData uri="http://schemas.openxmlformats.org/drawingml/2006/chart">
            <c:chart xmlns:c="http://schemas.openxmlformats.org/drawingml/2006/chart" xmlns:r="http://schemas.openxmlformats.org/officeDocument/2006/relationships" r:id="rId6"/>
          </a:graphicData>
        </a:graphic>
      </p:graphicFrame>
      <p:pic>
        <p:nvPicPr>
          <p:cNvPr id="16" name="Audio 15">
            <a:hlinkClick r:id="" action="ppaction://media"/>
            <a:extLst>
              <a:ext uri="{FF2B5EF4-FFF2-40B4-BE49-F238E27FC236}">
                <a16:creationId xmlns:a16="http://schemas.microsoft.com/office/drawing/2014/main" id="{0140A49F-DDF3-4579-93B3-6EADE111008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231137175"/>
      </p:ext>
    </p:extLst>
  </p:cSld>
  <p:clrMapOvr>
    <a:masterClrMapping/>
  </p:clrMapOvr>
  <mc:AlternateContent xmlns:mc="http://schemas.openxmlformats.org/markup-compatibility/2006" xmlns:p14="http://schemas.microsoft.com/office/powerpoint/2010/main">
    <mc:Choice Requires="p14">
      <p:transition spd="slow" p14:dur="2000" advTm="27339"/>
    </mc:Choice>
    <mc:Fallback xmlns="">
      <p:transition spd="slow" advTm="273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9D393-1885-47A6-8D4D-BFFA7B587203}"/>
              </a:ext>
            </a:extLst>
          </p:cNvPr>
          <p:cNvSpPr>
            <a:spLocks noGrp="1"/>
          </p:cNvSpPr>
          <p:nvPr>
            <p:ph type="title"/>
          </p:nvPr>
        </p:nvSpPr>
        <p:spPr/>
        <p:txBody>
          <a:bodyPr/>
          <a:lstStyle/>
          <a:p>
            <a:r>
              <a:rPr lang="en-US" sz="3600" dirty="0"/>
              <a:t>Results: Percent of trials with IPD plan data </a:t>
            </a:r>
          </a:p>
        </p:txBody>
      </p:sp>
      <p:graphicFrame>
        <p:nvGraphicFramePr>
          <p:cNvPr id="7" name="Content Placeholder 6">
            <a:extLst>
              <a:ext uri="{FF2B5EF4-FFF2-40B4-BE49-F238E27FC236}">
                <a16:creationId xmlns:a16="http://schemas.microsoft.com/office/drawing/2014/main" id="{A0217376-3F5A-44FB-922F-49B91846E4B5}"/>
              </a:ext>
            </a:extLst>
          </p:cNvPr>
          <p:cNvGraphicFramePr>
            <a:graphicFrameLocks noGrp="1"/>
          </p:cNvGraphicFramePr>
          <p:nvPr>
            <p:ph idx="1"/>
            <p:extLst>
              <p:ext uri="{D42A27DB-BD31-4B8C-83A1-F6EECF244321}">
                <p14:modId xmlns:p14="http://schemas.microsoft.com/office/powerpoint/2010/main" val="3849403119"/>
              </p:ext>
            </p:extLst>
          </p:nvPr>
        </p:nvGraphicFramePr>
        <p:xfrm>
          <a:off x="1524000" y="1308847"/>
          <a:ext cx="4572000" cy="5029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ontent Placeholder 6">
            <a:extLst>
              <a:ext uri="{FF2B5EF4-FFF2-40B4-BE49-F238E27FC236}">
                <a16:creationId xmlns:a16="http://schemas.microsoft.com/office/drawing/2014/main" id="{87C057C1-3CD7-4F22-978A-DB5F47FE50B4}"/>
              </a:ext>
            </a:extLst>
          </p:cNvPr>
          <p:cNvGraphicFramePr>
            <a:graphicFrameLocks/>
          </p:cNvGraphicFramePr>
          <p:nvPr>
            <p:extLst>
              <p:ext uri="{D42A27DB-BD31-4B8C-83A1-F6EECF244321}">
                <p14:modId xmlns:p14="http://schemas.microsoft.com/office/powerpoint/2010/main" val="222025745"/>
              </p:ext>
            </p:extLst>
          </p:nvPr>
        </p:nvGraphicFramePr>
        <p:xfrm>
          <a:off x="6096000" y="1308847"/>
          <a:ext cx="4572000" cy="5029200"/>
        </p:xfrm>
        <a:graphic>
          <a:graphicData uri="http://schemas.openxmlformats.org/drawingml/2006/chart">
            <c:chart xmlns:c="http://schemas.openxmlformats.org/drawingml/2006/chart" xmlns:r="http://schemas.openxmlformats.org/officeDocument/2006/relationships" r:id="rId6"/>
          </a:graphicData>
        </a:graphic>
      </p:graphicFrame>
      <p:pic>
        <p:nvPicPr>
          <p:cNvPr id="4" name="Audio 3">
            <a:hlinkClick r:id="" action="ppaction://media"/>
            <a:extLst>
              <a:ext uri="{FF2B5EF4-FFF2-40B4-BE49-F238E27FC236}">
                <a16:creationId xmlns:a16="http://schemas.microsoft.com/office/drawing/2014/main" id="{DA509C9A-AF7D-4D2D-B5F8-0E33AB6092B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797319108"/>
      </p:ext>
    </p:extLst>
  </p:cSld>
  <p:clrMapOvr>
    <a:masterClrMapping/>
  </p:clrMapOvr>
  <mc:AlternateContent xmlns:mc="http://schemas.openxmlformats.org/markup-compatibility/2006" xmlns:p14="http://schemas.microsoft.com/office/powerpoint/2010/main">
    <mc:Choice Requires="p14">
      <p:transition spd="slow" p14:dur="2000" advTm="12267"/>
    </mc:Choice>
    <mc:Fallback xmlns="">
      <p:transition spd="slow" advTm="122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1940D-6C0D-44C0-905B-9955211B292F}"/>
              </a:ext>
            </a:extLst>
          </p:cNvPr>
          <p:cNvSpPr>
            <a:spLocks noGrp="1"/>
          </p:cNvSpPr>
          <p:nvPr>
            <p:ph type="title"/>
          </p:nvPr>
        </p:nvSpPr>
        <p:spPr/>
        <p:txBody>
          <a:bodyPr>
            <a:normAutofit/>
          </a:bodyPr>
          <a:lstStyle/>
          <a:p>
            <a:r>
              <a:rPr lang="en-US" sz="3200" dirty="0"/>
              <a:t>Results: Intent to share data</a:t>
            </a:r>
          </a:p>
        </p:txBody>
      </p:sp>
      <p:graphicFrame>
        <p:nvGraphicFramePr>
          <p:cNvPr id="5" name="Content Placeholder 6">
            <a:extLst>
              <a:ext uri="{FF2B5EF4-FFF2-40B4-BE49-F238E27FC236}">
                <a16:creationId xmlns:a16="http://schemas.microsoft.com/office/drawing/2014/main" id="{C3F190A1-2C56-4B22-A2B6-9F2164698D48}"/>
              </a:ext>
            </a:extLst>
          </p:cNvPr>
          <p:cNvGraphicFramePr>
            <a:graphicFrameLocks noGrp="1"/>
          </p:cNvGraphicFramePr>
          <p:nvPr>
            <p:ph sz="half" idx="4294967295"/>
            <p:extLst>
              <p:ext uri="{D42A27DB-BD31-4B8C-83A1-F6EECF244321}">
                <p14:modId xmlns:p14="http://schemas.microsoft.com/office/powerpoint/2010/main" val="3055149606"/>
              </p:ext>
            </p:extLst>
          </p:nvPr>
        </p:nvGraphicFramePr>
        <p:xfrm>
          <a:off x="1510862" y="1229678"/>
          <a:ext cx="4572000" cy="5029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ontent Placeholder 6">
            <a:extLst>
              <a:ext uri="{FF2B5EF4-FFF2-40B4-BE49-F238E27FC236}">
                <a16:creationId xmlns:a16="http://schemas.microsoft.com/office/drawing/2014/main" id="{3743905A-6310-4A83-A8E2-907F50E2AF7F}"/>
              </a:ext>
            </a:extLst>
          </p:cNvPr>
          <p:cNvGraphicFramePr>
            <a:graphicFrameLocks/>
          </p:cNvGraphicFramePr>
          <p:nvPr>
            <p:extLst>
              <p:ext uri="{D42A27DB-BD31-4B8C-83A1-F6EECF244321}">
                <p14:modId xmlns:p14="http://schemas.microsoft.com/office/powerpoint/2010/main" val="1235222743"/>
              </p:ext>
            </p:extLst>
          </p:nvPr>
        </p:nvGraphicFramePr>
        <p:xfrm>
          <a:off x="6096000" y="1229678"/>
          <a:ext cx="5029200" cy="5029200"/>
        </p:xfrm>
        <a:graphic>
          <a:graphicData uri="http://schemas.openxmlformats.org/drawingml/2006/chart">
            <c:chart xmlns:c="http://schemas.openxmlformats.org/drawingml/2006/chart" xmlns:r="http://schemas.openxmlformats.org/officeDocument/2006/relationships" r:id="rId6"/>
          </a:graphicData>
        </a:graphic>
      </p:graphicFrame>
      <p:pic>
        <p:nvPicPr>
          <p:cNvPr id="11" name="Audio 10">
            <a:hlinkClick r:id="" action="ppaction://media"/>
            <a:extLst>
              <a:ext uri="{FF2B5EF4-FFF2-40B4-BE49-F238E27FC236}">
                <a16:creationId xmlns:a16="http://schemas.microsoft.com/office/drawing/2014/main" id="{C7A1282C-93E4-4BBB-974B-949A401E89A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833478098"/>
      </p:ext>
    </p:extLst>
  </p:cSld>
  <p:clrMapOvr>
    <a:masterClrMapping/>
  </p:clrMapOvr>
  <mc:AlternateContent xmlns:mc="http://schemas.openxmlformats.org/markup-compatibility/2006" xmlns:p14="http://schemas.microsoft.com/office/powerpoint/2010/main">
    <mc:Choice Requires="p14">
      <p:transition spd="slow" p14:dur="2000" advTm="41939"/>
    </mc:Choice>
    <mc:Fallback xmlns="">
      <p:transition spd="slow" advTm="419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1940D-6C0D-44C0-905B-9955211B292F}"/>
              </a:ext>
            </a:extLst>
          </p:cNvPr>
          <p:cNvSpPr>
            <a:spLocks noGrp="1"/>
          </p:cNvSpPr>
          <p:nvPr>
            <p:ph type="title"/>
          </p:nvPr>
        </p:nvSpPr>
        <p:spPr/>
        <p:txBody>
          <a:bodyPr>
            <a:normAutofit/>
          </a:bodyPr>
          <a:lstStyle/>
          <a:p>
            <a:r>
              <a:rPr lang="en-US" sz="3200" dirty="0"/>
              <a:t>Results: Intent to share data</a:t>
            </a:r>
          </a:p>
        </p:txBody>
      </p:sp>
      <p:graphicFrame>
        <p:nvGraphicFramePr>
          <p:cNvPr id="5" name="Content Placeholder 6">
            <a:extLst>
              <a:ext uri="{FF2B5EF4-FFF2-40B4-BE49-F238E27FC236}">
                <a16:creationId xmlns:a16="http://schemas.microsoft.com/office/drawing/2014/main" id="{C3F190A1-2C56-4B22-A2B6-9F2164698D48}"/>
              </a:ext>
            </a:extLst>
          </p:cNvPr>
          <p:cNvGraphicFramePr>
            <a:graphicFrameLocks noGrp="1"/>
          </p:cNvGraphicFramePr>
          <p:nvPr>
            <p:ph sz="half" idx="4294967295"/>
          </p:nvPr>
        </p:nvGraphicFramePr>
        <p:xfrm>
          <a:off x="1524000" y="1229678"/>
          <a:ext cx="4572000" cy="5029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ontent Placeholder 6">
            <a:extLst>
              <a:ext uri="{FF2B5EF4-FFF2-40B4-BE49-F238E27FC236}">
                <a16:creationId xmlns:a16="http://schemas.microsoft.com/office/drawing/2014/main" id="{3743905A-6310-4A83-A8E2-907F50E2AF7F}"/>
              </a:ext>
            </a:extLst>
          </p:cNvPr>
          <p:cNvGraphicFramePr>
            <a:graphicFrameLocks/>
          </p:cNvGraphicFramePr>
          <p:nvPr>
            <p:extLst>
              <p:ext uri="{D42A27DB-BD31-4B8C-83A1-F6EECF244321}">
                <p14:modId xmlns:p14="http://schemas.microsoft.com/office/powerpoint/2010/main" val="4178017792"/>
              </p:ext>
            </p:extLst>
          </p:nvPr>
        </p:nvGraphicFramePr>
        <p:xfrm>
          <a:off x="6096000" y="1229678"/>
          <a:ext cx="4663440" cy="5029200"/>
        </p:xfrm>
        <a:graphic>
          <a:graphicData uri="http://schemas.openxmlformats.org/drawingml/2006/chart">
            <c:chart xmlns:c="http://schemas.openxmlformats.org/drawingml/2006/chart" xmlns:r="http://schemas.openxmlformats.org/officeDocument/2006/relationships" r:id="rId6"/>
          </a:graphicData>
        </a:graphic>
      </p:graphicFrame>
      <p:pic>
        <p:nvPicPr>
          <p:cNvPr id="7" name="Audio 6">
            <a:hlinkClick r:id="" action="ppaction://media"/>
            <a:extLst>
              <a:ext uri="{FF2B5EF4-FFF2-40B4-BE49-F238E27FC236}">
                <a16:creationId xmlns:a16="http://schemas.microsoft.com/office/drawing/2014/main" id="{029D1008-E4BB-457D-B3A0-A30C6D54284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917181874"/>
      </p:ext>
    </p:extLst>
  </p:cSld>
  <p:clrMapOvr>
    <a:masterClrMapping/>
  </p:clrMapOvr>
  <mc:AlternateContent xmlns:mc="http://schemas.openxmlformats.org/markup-compatibility/2006" xmlns:p14="http://schemas.microsoft.com/office/powerpoint/2010/main">
    <mc:Choice Requires="p14">
      <p:transition spd="slow" p14:dur="2000" advTm="24138"/>
    </mc:Choice>
    <mc:Fallback xmlns="">
      <p:transition spd="slow" advTm="241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12D11B-8232-4120-9EA7-872C7FD9ADE3}"/>
              </a:ext>
            </a:extLst>
          </p:cNvPr>
          <p:cNvSpPr>
            <a:spLocks noGrp="1"/>
          </p:cNvSpPr>
          <p:nvPr>
            <p:ph idx="1"/>
          </p:nvPr>
        </p:nvSpPr>
        <p:spPr/>
        <p:txBody>
          <a:bodyPr>
            <a:normAutofit/>
          </a:bodyPr>
          <a:lstStyle/>
          <a:p>
            <a:pPr>
              <a:buFont typeface="Wingdings" panose="05000000000000000000" pitchFamily="2" charset="2"/>
              <a:buChar char="Ø"/>
            </a:pPr>
            <a:r>
              <a:rPr lang="en-US" dirty="0"/>
              <a:t>672 registrations in cohort 1 and 1466 in cohort 2 said that IPD would be shared via a data repository</a:t>
            </a:r>
          </a:p>
          <a:p>
            <a:pPr>
              <a:buFont typeface="Wingdings" panose="05000000000000000000" pitchFamily="2" charset="2"/>
              <a:buChar char="Ø"/>
            </a:pPr>
            <a:r>
              <a:rPr lang="en-US" dirty="0"/>
              <a:t>In cohort 1, 90% of  520 trials with industry sponsors mentioned a specific repository compared to 35% of 63 NIH sponsored trials and 2% of 89 trials sponsored by other organizations.</a:t>
            </a:r>
          </a:p>
          <a:p>
            <a:pPr>
              <a:buFont typeface="Wingdings" panose="05000000000000000000" pitchFamily="2" charset="2"/>
              <a:buChar char="Ø"/>
            </a:pPr>
            <a:r>
              <a:rPr lang="en-US" dirty="0"/>
              <a:t>In cohort 2, 81% of 613 trials with industry sponsors mentioned a specific repository compared to 12% of 194 NIH sponsored trials and 5% of 659 trials sponsored by other organizations.</a:t>
            </a:r>
          </a:p>
          <a:p>
            <a:pPr>
              <a:buFont typeface="Wingdings" panose="05000000000000000000" pitchFamily="2" charset="2"/>
              <a:buChar char="Ø"/>
            </a:pPr>
            <a:r>
              <a:rPr lang="en-US" dirty="0"/>
              <a:t>Trials in cohort 2 are just beginning and so have more time to identify a specific data repository.</a:t>
            </a:r>
          </a:p>
          <a:p>
            <a:pPr>
              <a:buFont typeface="Wingdings" panose="05000000000000000000" pitchFamily="2" charset="2"/>
              <a:buChar char="Ø"/>
            </a:pPr>
            <a:endParaRPr lang="en-US" dirty="0"/>
          </a:p>
          <a:p>
            <a:pPr marL="0" indent="0">
              <a:buNone/>
            </a:pPr>
            <a:endParaRPr lang="en-US" dirty="0"/>
          </a:p>
          <a:p>
            <a:pPr>
              <a:buFont typeface="Wingdings" panose="05000000000000000000" pitchFamily="2" charset="2"/>
              <a:buChar char="Ø"/>
            </a:pPr>
            <a:endParaRPr lang="en-US" dirty="0"/>
          </a:p>
          <a:p>
            <a:endParaRPr lang="en-US" dirty="0"/>
          </a:p>
        </p:txBody>
      </p:sp>
      <p:sp>
        <p:nvSpPr>
          <p:cNvPr id="4" name="Title 3">
            <a:extLst>
              <a:ext uri="{FF2B5EF4-FFF2-40B4-BE49-F238E27FC236}">
                <a16:creationId xmlns:a16="http://schemas.microsoft.com/office/drawing/2014/main" id="{FFFC5841-A48F-4921-9850-74D29DE95FAB}"/>
              </a:ext>
            </a:extLst>
          </p:cNvPr>
          <p:cNvSpPr>
            <a:spLocks noGrp="1"/>
          </p:cNvSpPr>
          <p:nvPr>
            <p:ph type="title"/>
          </p:nvPr>
        </p:nvSpPr>
        <p:spPr/>
        <p:txBody>
          <a:bodyPr/>
          <a:lstStyle/>
          <a:p>
            <a:r>
              <a:rPr lang="en-US" sz="3200" dirty="0"/>
              <a:t>Results: Data Repository use in Cohort 1&amp;2</a:t>
            </a:r>
          </a:p>
        </p:txBody>
      </p:sp>
      <p:pic>
        <p:nvPicPr>
          <p:cNvPr id="13" name="Audio 12">
            <a:hlinkClick r:id="" action="ppaction://media"/>
            <a:extLst>
              <a:ext uri="{FF2B5EF4-FFF2-40B4-BE49-F238E27FC236}">
                <a16:creationId xmlns:a16="http://schemas.microsoft.com/office/drawing/2014/main" id="{FD6E323B-BE12-4EA7-8117-72759BA2C3E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107369989"/>
      </p:ext>
    </p:extLst>
  </p:cSld>
  <p:clrMapOvr>
    <a:masterClrMapping/>
  </p:clrMapOvr>
  <mc:AlternateContent xmlns:mc="http://schemas.openxmlformats.org/markup-compatibility/2006" xmlns:p14="http://schemas.microsoft.com/office/powerpoint/2010/main">
    <mc:Choice Requires="p14">
      <p:transition spd="slow" p14:dur="2000" advTm="35311"/>
    </mc:Choice>
    <mc:Fallback xmlns="">
      <p:transition spd="slow" advTm="353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IDDK -- Blue -- Wide">
  <a:themeElements>
    <a:clrScheme name="NIH Colors">
      <a:dk1>
        <a:sysClr val="windowText" lastClr="000000"/>
      </a:dk1>
      <a:lt1>
        <a:srgbClr val="FFFFFF"/>
      </a:lt1>
      <a:dk2>
        <a:srgbClr val="616265"/>
      </a:dk2>
      <a:lt2>
        <a:srgbClr val="F2F2F2"/>
      </a:lt2>
      <a:accent1>
        <a:srgbClr val="20558A"/>
      </a:accent1>
      <a:accent2>
        <a:srgbClr val="5F9BAF"/>
      </a:accent2>
      <a:accent3>
        <a:srgbClr val="719500"/>
      </a:accent3>
      <a:accent4>
        <a:srgbClr val="C0143C"/>
      </a:accent4>
      <a:accent5>
        <a:srgbClr val="E57200"/>
      </a:accent5>
      <a:accent6>
        <a:srgbClr val="6C3A77"/>
      </a:accent6>
      <a:hlink>
        <a:srgbClr val="5F9BAF"/>
      </a:hlink>
      <a:folHlink>
        <a:srgbClr val="E572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IDDK -- Blue -- Wide" id="{B738FF71-A075-41B0-B594-B4E8D33C6898}" vid="{8A5AF7B3-D081-4463-BD16-387928FE4CB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NIDDK PowerPoint Template 2013</Template>
  <TotalTime>12172</TotalTime>
  <Words>1091</Words>
  <Application>Microsoft Office PowerPoint</Application>
  <PresentationFormat>Widescreen</PresentationFormat>
  <Paragraphs>104</Paragraphs>
  <Slides>14</Slides>
  <Notes>11</Notes>
  <HiddenSlides>0</HiddenSlides>
  <MMClips>12</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14</vt:i4>
      </vt:variant>
    </vt:vector>
  </HeadingPairs>
  <TitlesOfParts>
    <vt:vector size="23" baseType="lpstr">
      <vt:lpstr>Arial</vt:lpstr>
      <vt:lpstr>Calibri</vt:lpstr>
      <vt:lpstr>Courier New</vt:lpstr>
      <vt:lpstr>Wingdings</vt:lpstr>
      <vt:lpstr>Custom Design</vt:lpstr>
      <vt:lpstr>1_Custom Design</vt:lpstr>
      <vt:lpstr>2_Custom Design</vt:lpstr>
      <vt:lpstr>2_Right Lower Logo Only</vt:lpstr>
      <vt:lpstr>NIDDK -- Blue -- Wide</vt:lpstr>
      <vt:lpstr>PowerPoint Presentation</vt:lpstr>
      <vt:lpstr>Introduction</vt:lpstr>
      <vt:lpstr>Methods</vt:lpstr>
      <vt:lpstr>Results: Description of cohorts </vt:lpstr>
      <vt:lpstr>Results: Percent of trials with IPD plan data </vt:lpstr>
      <vt:lpstr>Results: Percent of trials with IPD plan data </vt:lpstr>
      <vt:lpstr>Results: Intent to share data</vt:lpstr>
      <vt:lpstr>Results: Intent to share data</vt:lpstr>
      <vt:lpstr>Results: Data Repository use in Cohort 1&amp;2</vt:lpstr>
      <vt:lpstr>Most commonly mentioned repositories</vt:lpstr>
      <vt:lpstr>Conclusion</vt:lpstr>
      <vt:lpstr>Conclusion </vt:lpstr>
      <vt:lpstr>References</vt:lpstr>
      <vt:lpstr>PowerPoint Presentation</vt:lpstr>
    </vt:vector>
  </TitlesOfParts>
  <Company>NIH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Haft, Carol (NIH/NIDDK) [E]</dc:creator>
  <cp:lastModifiedBy>Angie Stark</cp:lastModifiedBy>
  <cp:revision>468</cp:revision>
  <dcterms:created xsi:type="dcterms:W3CDTF">2016-01-21T16:27:40Z</dcterms:created>
  <dcterms:modified xsi:type="dcterms:W3CDTF">2020-08-02T22:14:39Z</dcterms:modified>
</cp:coreProperties>
</file>